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embeddings/oleObject3.bin" ContentType="application/vnd.openxmlformats-officedocument.oleObject"/>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activeX/activeX1.xml" ContentType="application/vnd.ms-office.activeX+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embeddings/oleObject7.bin" ContentType="application/vnd.openxmlformats-officedocument.oleObject"/>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1"/>
  </p:notesMasterIdLst>
  <p:handoutMasterIdLst>
    <p:handoutMasterId r:id="rId302"/>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564" r:id="rId246"/>
    <p:sldId id="487" r:id="rId247"/>
    <p:sldId id="490" r:id="rId248"/>
    <p:sldId id="497" r:id="rId249"/>
    <p:sldId id="488" r:id="rId250"/>
    <p:sldId id="500" r:id="rId251"/>
    <p:sldId id="491" r:id="rId252"/>
    <p:sldId id="538" r:id="rId253"/>
    <p:sldId id="547" r:id="rId254"/>
    <p:sldId id="549" r:id="rId255"/>
    <p:sldId id="548" r:id="rId256"/>
    <p:sldId id="550" r:id="rId257"/>
    <p:sldId id="551" r:id="rId258"/>
    <p:sldId id="552" r:id="rId259"/>
    <p:sldId id="290" r:id="rId260"/>
    <p:sldId id="543" r:id="rId261"/>
    <p:sldId id="544" r:id="rId262"/>
    <p:sldId id="269" r:id="rId263"/>
    <p:sldId id="545" r:id="rId264"/>
    <p:sldId id="574" r:id="rId265"/>
    <p:sldId id="270" r:id="rId266"/>
    <p:sldId id="554" r:id="rId267"/>
    <p:sldId id="555" r:id="rId268"/>
    <p:sldId id="591" r:id="rId269"/>
    <p:sldId id="556" r:id="rId270"/>
    <p:sldId id="557" r:id="rId271"/>
    <p:sldId id="562" r:id="rId272"/>
    <p:sldId id="563" r:id="rId273"/>
    <p:sldId id="566" r:id="rId274"/>
    <p:sldId id="565" r:id="rId275"/>
    <p:sldId id="558" r:id="rId276"/>
    <p:sldId id="573" r:id="rId277"/>
    <p:sldId id="572" r:id="rId278"/>
    <p:sldId id="575" r:id="rId279"/>
    <p:sldId id="576" r:id="rId280"/>
    <p:sldId id="588" r:id="rId281"/>
    <p:sldId id="589" r:id="rId282"/>
    <p:sldId id="590" r:id="rId283"/>
    <p:sldId id="577" r:id="rId284"/>
    <p:sldId id="571" r:id="rId285"/>
    <p:sldId id="578" r:id="rId286"/>
    <p:sldId id="560" r:id="rId287"/>
    <p:sldId id="580" r:id="rId288"/>
    <p:sldId id="583" r:id="rId289"/>
    <p:sldId id="585" r:id="rId290"/>
    <p:sldId id="586" r:id="rId291"/>
    <p:sldId id="587" r:id="rId292"/>
    <p:sldId id="579" r:id="rId293"/>
    <p:sldId id="568" r:id="rId294"/>
    <p:sldId id="569" r:id="rId295"/>
    <p:sldId id="570" r:id="rId296"/>
    <p:sldId id="567" r:id="rId297"/>
    <p:sldId id="553" r:id="rId298"/>
    <p:sldId id="310" r:id="rId299"/>
    <p:sldId id="507" r:id="rId300"/>
  </p:sldIdLst>
  <p:sldSz cx="9144000" cy="6858000" type="screen4x3"/>
  <p:notesSz cx="7102475"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3" autoAdjust="0"/>
    <p:restoredTop sz="86403" autoAdjust="0"/>
  </p:normalViewPr>
  <p:slideViewPr>
    <p:cSldViewPr>
      <p:cViewPr>
        <p:scale>
          <a:sx n="75" d="100"/>
          <a:sy n="75" d="100"/>
        </p:scale>
        <p:origin x="-797" y="-82"/>
      </p:cViewPr>
      <p:guideLst>
        <p:guide orient="horz" pos="2160"/>
        <p:guide pos="2880"/>
      </p:guideLst>
    </p:cSldViewPr>
  </p:slideViewPr>
  <p:outlineViewPr>
    <p:cViewPr>
      <p:scale>
        <a:sx n="33" d="100"/>
        <a:sy n="33" d="100"/>
      </p:scale>
      <p:origin x="0" y="2704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 r:id="rId290" collapse="1"/>
      <p:sld r:id="rId291" collapse="1"/>
      <p:sld r:id="rId292" collapse="1"/>
      <p:sld r:id="rId293" collapse="1"/>
      <p:sld r:id="rId294" collapse="1"/>
      <p:sld r:id="rId295" collapse="1"/>
      <p:sld r:id="rId296" collapse="1"/>
      <p:sld r:id="rId297" collapse="1"/>
      <p:sld r:id="rId298" collapse="1"/>
      <p:sld r:id="rId299" collapse="1"/>
    </p:sldLst>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30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_rels/viewProps.xml.rels><?xml version="1.0" encoding="UTF-8" standalone="yes"?>
<Relationships xmlns="http://schemas.openxmlformats.org/package/2006/relationships"><Relationship Id="rId117" Type="http://schemas.openxmlformats.org/officeDocument/2006/relationships/slide" Target="slides/slide117.xml"/><Relationship Id="rId299" Type="http://schemas.openxmlformats.org/officeDocument/2006/relationships/slide" Target="slides/slide299.xml"/><Relationship Id="rId21" Type="http://schemas.openxmlformats.org/officeDocument/2006/relationships/slide" Target="slides/slide21.xml"/><Relationship Id="rId42" Type="http://schemas.openxmlformats.org/officeDocument/2006/relationships/slide" Target="slides/slide42.xml"/><Relationship Id="rId63" Type="http://schemas.openxmlformats.org/officeDocument/2006/relationships/slide" Target="slides/slide63.xml"/><Relationship Id="rId84" Type="http://schemas.openxmlformats.org/officeDocument/2006/relationships/slide" Target="slides/slide84.xml"/><Relationship Id="rId138" Type="http://schemas.openxmlformats.org/officeDocument/2006/relationships/slide" Target="slides/slide138.xml"/><Relationship Id="rId159" Type="http://schemas.openxmlformats.org/officeDocument/2006/relationships/slide" Target="slides/slide159.xml"/><Relationship Id="rId170" Type="http://schemas.openxmlformats.org/officeDocument/2006/relationships/slide" Target="slides/slide170.xml"/><Relationship Id="rId191" Type="http://schemas.openxmlformats.org/officeDocument/2006/relationships/slide" Target="slides/slide191.xml"/><Relationship Id="rId205" Type="http://schemas.openxmlformats.org/officeDocument/2006/relationships/slide" Target="slides/slide205.xml"/><Relationship Id="rId226" Type="http://schemas.openxmlformats.org/officeDocument/2006/relationships/slide" Target="slides/slide226.xml"/><Relationship Id="rId247" Type="http://schemas.openxmlformats.org/officeDocument/2006/relationships/slide" Target="slides/slide247.xml"/><Relationship Id="rId107" Type="http://schemas.openxmlformats.org/officeDocument/2006/relationships/slide" Target="slides/slide107.xml"/><Relationship Id="rId268" Type="http://schemas.openxmlformats.org/officeDocument/2006/relationships/slide" Target="slides/slide268.xml"/><Relationship Id="rId289" Type="http://schemas.openxmlformats.org/officeDocument/2006/relationships/slide" Target="slides/slide289.xml"/><Relationship Id="rId11" Type="http://schemas.openxmlformats.org/officeDocument/2006/relationships/slide" Target="slides/slide11.xml"/><Relationship Id="rId32" Type="http://schemas.openxmlformats.org/officeDocument/2006/relationships/slide" Target="slides/slide32.xml"/><Relationship Id="rId53" Type="http://schemas.openxmlformats.org/officeDocument/2006/relationships/slide" Target="slides/slide53.xml"/><Relationship Id="rId74" Type="http://schemas.openxmlformats.org/officeDocument/2006/relationships/slide" Target="slides/slide74.xml"/><Relationship Id="rId128" Type="http://schemas.openxmlformats.org/officeDocument/2006/relationships/slide" Target="slides/slide128.xml"/><Relationship Id="rId149" Type="http://schemas.openxmlformats.org/officeDocument/2006/relationships/slide" Target="slides/slide149.xml"/><Relationship Id="rId5" Type="http://schemas.openxmlformats.org/officeDocument/2006/relationships/slide" Target="slides/slide5.xml"/><Relationship Id="rId95" Type="http://schemas.openxmlformats.org/officeDocument/2006/relationships/slide" Target="slides/slide95.xml"/><Relationship Id="rId160" Type="http://schemas.openxmlformats.org/officeDocument/2006/relationships/slide" Target="slides/slide160.xml"/><Relationship Id="rId181" Type="http://schemas.openxmlformats.org/officeDocument/2006/relationships/slide" Target="slides/slide181.xml"/><Relationship Id="rId216" Type="http://schemas.openxmlformats.org/officeDocument/2006/relationships/slide" Target="slides/slide216.xml"/><Relationship Id="rId237" Type="http://schemas.openxmlformats.org/officeDocument/2006/relationships/slide" Target="slides/slide237.xml"/><Relationship Id="rId258" Type="http://schemas.openxmlformats.org/officeDocument/2006/relationships/slide" Target="slides/slide258.xml"/><Relationship Id="rId279" Type="http://schemas.openxmlformats.org/officeDocument/2006/relationships/slide" Target="slides/slide279.xml"/><Relationship Id="rId22" Type="http://schemas.openxmlformats.org/officeDocument/2006/relationships/slide" Target="slides/slide22.xml"/><Relationship Id="rId43" Type="http://schemas.openxmlformats.org/officeDocument/2006/relationships/slide" Target="slides/slide43.xml"/><Relationship Id="rId64" Type="http://schemas.openxmlformats.org/officeDocument/2006/relationships/slide" Target="slides/slide64.xml"/><Relationship Id="rId118" Type="http://schemas.openxmlformats.org/officeDocument/2006/relationships/slide" Target="slides/slide118.xml"/><Relationship Id="rId139" Type="http://schemas.openxmlformats.org/officeDocument/2006/relationships/slide" Target="slides/slide139.xml"/><Relationship Id="rId290" Type="http://schemas.openxmlformats.org/officeDocument/2006/relationships/slide" Target="slides/slide290.xml"/><Relationship Id="rId85" Type="http://schemas.openxmlformats.org/officeDocument/2006/relationships/slide" Target="slides/slide85.xml"/><Relationship Id="rId150" Type="http://schemas.openxmlformats.org/officeDocument/2006/relationships/slide" Target="slides/slide150.xml"/><Relationship Id="rId171" Type="http://schemas.openxmlformats.org/officeDocument/2006/relationships/slide" Target="slides/slide171.xml"/><Relationship Id="rId192" Type="http://schemas.openxmlformats.org/officeDocument/2006/relationships/slide" Target="slides/slide192.xml"/><Relationship Id="rId206" Type="http://schemas.openxmlformats.org/officeDocument/2006/relationships/slide" Target="slides/slide206.xml"/><Relationship Id="rId227" Type="http://schemas.openxmlformats.org/officeDocument/2006/relationships/slide" Target="slides/slide227.xml"/><Relationship Id="rId248" Type="http://schemas.openxmlformats.org/officeDocument/2006/relationships/slide" Target="slides/slide248.xml"/><Relationship Id="rId269" Type="http://schemas.openxmlformats.org/officeDocument/2006/relationships/slide" Target="slides/slide269.xml"/><Relationship Id="rId12" Type="http://schemas.openxmlformats.org/officeDocument/2006/relationships/slide" Target="slides/slide12.xml"/><Relationship Id="rId33" Type="http://schemas.openxmlformats.org/officeDocument/2006/relationships/slide" Target="slides/slide33.xml"/><Relationship Id="rId108" Type="http://schemas.openxmlformats.org/officeDocument/2006/relationships/slide" Target="slides/slide108.xml"/><Relationship Id="rId129" Type="http://schemas.openxmlformats.org/officeDocument/2006/relationships/slide" Target="slides/slide129.xml"/><Relationship Id="rId280" Type="http://schemas.openxmlformats.org/officeDocument/2006/relationships/slide" Target="slides/slide280.xml"/><Relationship Id="rId54" Type="http://schemas.openxmlformats.org/officeDocument/2006/relationships/slide" Target="slides/slide54.xml"/><Relationship Id="rId75" Type="http://schemas.openxmlformats.org/officeDocument/2006/relationships/slide" Target="slides/slide75.xml"/><Relationship Id="rId96" Type="http://schemas.openxmlformats.org/officeDocument/2006/relationships/slide" Target="slides/slide96.xml"/><Relationship Id="rId140" Type="http://schemas.openxmlformats.org/officeDocument/2006/relationships/slide" Target="slides/slide140.xml"/><Relationship Id="rId161" Type="http://schemas.openxmlformats.org/officeDocument/2006/relationships/slide" Target="slides/slide161.xml"/><Relationship Id="rId182" Type="http://schemas.openxmlformats.org/officeDocument/2006/relationships/slide" Target="slides/slide182.xml"/><Relationship Id="rId217" Type="http://schemas.openxmlformats.org/officeDocument/2006/relationships/slide" Target="slides/slide217.xml"/><Relationship Id="rId6" Type="http://schemas.openxmlformats.org/officeDocument/2006/relationships/slide" Target="slides/slide6.xml"/><Relationship Id="rId238" Type="http://schemas.openxmlformats.org/officeDocument/2006/relationships/slide" Target="slides/slide238.xml"/><Relationship Id="rId259" Type="http://schemas.openxmlformats.org/officeDocument/2006/relationships/slide" Target="slides/slide259.xml"/><Relationship Id="rId23" Type="http://schemas.openxmlformats.org/officeDocument/2006/relationships/slide" Target="slides/slide23.xml"/><Relationship Id="rId119" Type="http://schemas.openxmlformats.org/officeDocument/2006/relationships/slide" Target="slides/slide119.xml"/><Relationship Id="rId270" Type="http://schemas.openxmlformats.org/officeDocument/2006/relationships/slide" Target="slides/slide270.xml"/><Relationship Id="rId291" Type="http://schemas.openxmlformats.org/officeDocument/2006/relationships/slide" Target="slides/slide291.xml"/><Relationship Id="rId44" Type="http://schemas.openxmlformats.org/officeDocument/2006/relationships/slide" Target="slides/slide44.xml"/><Relationship Id="rId65" Type="http://schemas.openxmlformats.org/officeDocument/2006/relationships/slide" Target="slides/slide65.xml"/><Relationship Id="rId86" Type="http://schemas.openxmlformats.org/officeDocument/2006/relationships/slide" Target="slides/slide86.xml"/><Relationship Id="rId130" Type="http://schemas.openxmlformats.org/officeDocument/2006/relationships/slide" Target="slides/slide130.xml"/><Relationship Id="rId151" Type="http://schemas.openxmlformats.org/officeDocument/2006/relationships/slide" Target="slides/slide151.xml"/><Relationship Id="rId172" Type="http://schemas.openxmlformats.org/officeDocument/2006/relationships/slide" Target="slides/slide172.xml"/><Relationship Id="rId193" Type="http://schemas.openxmlformats.org/officeDocument/2006/relationships/slide" Target="slides/slide193.xml"/><Relationship Id="rId207" Type="http://schemas.openxmlformats.org/officeDocument/2006/relationships/slide" Target="slides/slide207.xml"/><Relationship Id="rId228" Type="http://schemas.openxmlformats.org/officeDocument/2006/relationships/slide" Target="slides/slide228.xml"/><Relationship Id="rId249" Type="http://schemas.openxmlformats.org/officeDocument/2006/relationships/slide" Target="slides/slide249.xml"/><Relationship Id="rId13" Type="http://schemas.openxmlformats.org/officeDocument/2006/relationships/slide" Target="slides/slide13.xml"/><Relationship Id="rId109" Type="http://schemas.openxmlformats.org/officeDocument/2006/relationships/slide" Target="slides/slide109.xml"/><Relationship Id="rId260" Type="http://schemas.openxmlformats.org/officeDocument/2006/relationships/slide" Target="slides/slide260.xml"/><Relationship Id="rId281" Type="http://schemas.openxmlformats.org/officeDocument/2006/relationships/slide" Target="slides/slide281.xml"/><Relationship Id="rId34" Type="http://schemas.openxmlformats.org/officeDocument/2006/relationships/slide" Target="slides/slide34.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20" Type="http://schemas.openxmlformats.org/officeDocument/2006/relationships/slide" Target="slides/slide120.xml"/><Relationship Id="rId141" Type="http://schemas.openxmlformats.org/officeDocument/2006/relationships/slide" Target="slides/slide141.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162" Type="http://schemas.openxmlformats.org/officeDocument/2006/relationships/slide" Target="slides/slide162.xml"/><Relationship Id="rId183" Type="http://schemas.openxmlformats.org/officeDocument/2006/relationships/slide" Target="slides/slide183.xml"/><Relationship Id="rId213" Type="http://schemas.openxmlformats.org/officeDocument/2006/relationships/slide" Target="slides/slide213.xml"/><Relationship Id="rId218" Type="http://schemas.openxmlformats.org/officeDocument/2006/relationships/slide" Target="slides/slide218.xml"/><Relationship Id="rId234" Type="http://schemas.openxmlformats.org/officeDocument/2006/relationships/slide" Target="slides/slide234.xml"/><Relationship Id="rId239" Type="http://schemas.openxmlformats.org/officeDocument/2006/relationships/slide" Target="slides/slide239.xml"/><Relationship Id="rId2" Type="http://schemas.openxmlformats.org/officeDocument/2006/relationships/slide" Target="slides/slide2.xml"/><Relationship Id="rId29" Type="http://schemas.openxmlformats.org/officeDocument/2006/relationships/slide" Target="slides/slide29.xml"/><Relationship Id="rId250" Type="http://schemas.openxmlformats.org/officeDocument/2006/relationships/slide" Target="slides/slide250.xml"/><Relationship Id="rId255" Type="http://schemas.openxmlformats.org/officeDocument/2006/relationships/slide" Target="slides/slide255.xml"/><Relationship Id="rId271" Type="http://schemas.openxmlformats.org/officeDocument/2006/relationships/slide" Target="slides/slide271.xml"/><Relationship Id="rId276" Type="http://schemas.openxmlformats.org/officeDocument/2006/relationships/slide" Target="slides/slide276.xml"/><Relationship Id="rId292" Type="http://schemas.openxmlformats.org/officeDocument/2006/relationships/slide" Target="slides/slide292.xml"/><Relationship Id="rId297" Type="http://schemas.openxmlformats.org/officeDocument/2006/relationships/slide" Target="slides/slide297.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5.xml"/><Relationship Id="rId131" Type="http://schemas.openxmlformats.org/officeDocument/2006/relationships/slide" Target="slides/slide131.xml"/><Relationship Id="rId136" Type="http://schemas.openxmlformats.org/officeDocument/2006/relationships/slide" Target="slides/slide136.xml"/><Relationship Id="rId157" Type="http://schemas.openxmlformats.org/officeDocument/2006/relationships/slide" Target="slides/slide157.xml"/><Relationship Id="rId178" Type="http://schemas.openxmlformats.org/officeDocument/2006/relationships/slide" Target="slides/slide178.xml"/><Relationship Id="rId61" Type="http://schemas.openxmlformats.org/officeDocument/2006/relationships/slide" Target="slides/slide61.xml"/><Relationship Id="rId82" Type="http://schemas.openxmlformats.org/officeDocument/2006/relationships/slide" Target="slides/slide82.xml"/><Relationship Id="rId152" Type="http://schemas.openxmlformats.org/officeDocument/2006/relationships/slide" Target="slides/slide152.xml"/><Relationship Id="rId173" Type="http://schemas.openxmlformats.org/officeDocument/2006/relationships/slide" Target="slides/slide173.xml"/><Relationship Id="rId194" Type="http://schemas.openxmlformats.org/officeDocument/2006/relationships/slide" Target="slides/slide194.xml"/><Relationship Id="rId199" Type="http://schemas.openxmlformats.org/officeDocument/2006/relationships/slide" Target="slides/slide199.xml"/><Relationship Id="rId203" Type="http://schemas.openxmlformats.org/officeDocument/2006/relationships/slide" Target="slides/slide203.xml"/><Relationship Id="rId208" Type="http://schemas.openxmlformats.org/officeDocument/2006/relationships/slide" Target="slides/slide208.xml"/><Relationship Id="rId229" Type="http://schemas.openxmlformats.org/officeDocument/2006/relationships/slide" Target="slides/slide229.xml"/><Relationship Id="rId19" Type="http://schemas.openxmlformats.org/officeDocument/2006/relationships/slide" Target="slides/slide19.xml"/><Relationship Id="rId224" Type="http://schemas.openxmlformats.org/officeDocument/2006/relationships/slide" Target="slides/slide224.xml"/><Relationship Id="rId240" Type="http://schemas.openxmlformats.org/officeDocument/2006/relationships/slide" Target="slides/slide240.xml"/><Relationship Id="rId245" Type="http://schemas.openxmlformats.org/officeDocument/2006/relationships/slide" Target="slides/slide245.xml"/><Relationship Id="rId261" Type="http://schemas.openxmlformats.org/officeDocument/2006/relationships/slide" Target="slides/slide261.xml"/><Relationship Id="rId266" Type="http://schemas.openxmlformats.org/officeDocument/2006/relationships/slide" Target="slides/slide266.xml"/><Relationship Id="rId287" Type="http://schemas.openxmlformats.org/officeDocument/2006/relationships/slide" Target="slides/slide287.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6.xml"/><Relationship Id="rId147" Type="http://schemas.openxmlformats.org/officeDocument/2006/relationships/slide" Target="slides/slide147.xml"/><Relationship Id="rId168" Type="http://schemas.openxmlformats.org/officeDocument/2006/relationships/slide" Target="slides/slide168.xml"/><Relationship Id="rId282" Type="http://schemas.openxmlformats.org/officeDocument/2006/relationships/slide" Target="slides/slide282.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1.xml"/><Relationship Id="rId142" Type="http://schemas.openxmlformats.org/officeDocument/2006/relationships/slide" Target="slides/slide142.xml"/><Relationship Id="rId163" Type="http://schemas.openxmlformats.org/officeDocument/2006/relationships/slide" Target="slides/slide163.xml"/><Relationship Id="rId184" Type="http://schemas.openxmlformats.org/officeDocument/2006/relationships/slide" Target="slides/slide184.xml"/><Relationship Id="rId189" Type="http://schemas.openxmlformats.org/officeDocument/2006/relationships/slide" Target="slides/slide189.xml"/><Relationship Id="rId219" Type="http://schemas.openxmlformats.org/officeDocument/2006/relationships/slide" Target="slides/slide219.xml"/><Relationship Id="rId3" Type="http://schemas.openxmlformats.org/officeDocument/2006/relationships/slide" Target="slides/slide3.xml"/><Relationship Id="rId214" Type="http://schemas.openxmlformats.org/officeDocument/2006/relationships/slide" Target="slides/slide214.xml"/><Relationship Id="rId230" Type="http://schemas.openxmlformats.org/officeDocument/2006/relationships/slide" Target="slides/slide230.xml"/><Relationship Id="rId235" Type="http://schemas.openxmlformats.org/officeDocument/2006/relationships/slide" Target="slides/slide235.xml"/><Relationship Id="rId251" Type="http://schemas.openxmlformats.org/officeDocument/2006/relationships/slide" Target="slides/slide251.xml"/><Relationship Id="rId256" Type="http://schemas.openxmlformats.org/officeDocument/2006/relationships/slide" Target="slides/slide256.xml"/><Relationship Id="rId277" Type="http://schemas.openxmlformats.org/officeDocument/2006/relationships/slide" Target="slides/slide277.xml"/><Relationship Id="rId298" Type="http://schemas.openxmlformats.org/officeDocument/2006/relationships/slide" Target="slides/slide298.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116" Type="http://schemas.openxmlformats.org/officeDocument/2006/relationships/slide" Target="slides/slide116.xml"/><Relationship Id="rId137" Type="http://schemas.openxmlformats.org/officeDocument/2006/relationships/slide" Target="slides/slide137.xml"/><Relationship Id="rId158" Type="http://schemas.openxmlformats.org/officeDocument/2006/relationships/slide" Target="slides/slide158.xml"/><Relationship Id="rId272" Type="http://schemas.openxmlformats.org/officeDocument/2006/relationships/slide" Target="slides/slide272.xml"/><Relationship Id="rId293" Type="http://schemas.openxmlformats.org/officeDocument/2006/relationships/slide" Target="slides/slide293.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88" Type="http://schemas.openxmlformats.org/officeDocument/2006/relationships/slide" Target="slides/slide88.xml"/><Relationship Id="rId111" Type="http://schemas.openxmlformats.org/officeDocument/2006/relationships/slide" Target="slides/slide111.xml"/><Relationship Id="rId132" Type="http://schemas.openxmlformats.org/officeDocument/2006/relationships/slide" Target="slides/slide132.xml"/><Relationship Id="rId153" Type="http://schemas.openxmlformats.org/officeDocument/2006/relationships/slide" Target="slides/slide153.xml"/><Relationship Id="rId174" Type="http://schemas.openxmlformats.org/officeDocument/2006/relationships/slide" Target="slides/slide174.xml"/><Relationship Id="rId179" Type="http://schemas.openxmlformats.org/officeDocument/2006/relationships/slide" Target="slides/slide179.xml"/><Relationship Id="rId195" Type="http://schemas.openxmlformats.org/officeDocument/2006/relationships/slide" Target="slides/slide195.xml"/><Relationship Id="rId209" Type="http://schemas.openxmlformats.org/officeDocument/2006/relationships/slide" Target="slides/slide209.xml"/><Relationship Id="rId190" Type="http://schemas.openxmlformats.org/officeDocument/2006/relationships/slide" Target="slides/slide190.xml"/><Relationship Id="rId204" Type="http://schemas.openxmlformats.org/officeDocument/2006/relationships/slide" Target="slides/slide204.xml"/><Relationship Id="rId220" Type="http://schemas.openxmlformats.org/officeDocument/2006/relationships/slide" Target="slides/slide220.xml"/><Relationship Id="rId225" Type="http://schemas.openxmlformats.org/officeDocument/2006/relationships/slide" Target="slides/slide225.xml"/><Relationship Id="rId241" Type="http://schemas.openxmlformats.org/officeDocument/2006/relationships/slide" Target="slides/slide241.xml"/><Relationship Id="rId246" Type="http://schemas.openxmlformats.org/officeDocument/2006/relationships/slide" Target="slides/slide246.xml"/><Relationship Id="rId267" Type="http://schemas.openxmlformats.org/officeDocument/2006/relationships/slide" Target="slides/slide267.xml"/><Relationship Id="rId288" Type="http://schemas.openxmlformats.org/officeDocument/2006/relationships/slide" Target="slides/slide288.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6.xml"/><Relationship Id="rId127" Type="http://schemas.openxmlformats.org/officeDocument/2006/relationships/slide" Target="slides/slide127.xml"/><Relationship Id="rId262" Type="http://schemas.openxmlformats.org/officeDocument/2006/relationships/slide" Target="slides/slide262.xml"/><Relationship Id="rId283" Type="http://schemas.openxmlformats.org/officeDocument/2006/relationships/slide" Target="slides/slide283.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2.xml"/><Relationship Id="rId143" Type="http://schemas.openxmlformats.org/officeDocument/2006/relationships/slide" Target="slides/slide143.xml"/><Relationship Id="rId148" Type="http://schemas.openxmlformats.org/officeDocument/2006/relationships/slide" Target="slides/slide148.xml"/><Relationship Id="rId164" Type="http://schemas.openxmlformats.org/officeDocument/2006/relationships/slide" Target="slides/slide164.xml"/><Relationship Id="rId169" Type="http://schemas.openxmlformats.org/officeDocument/2006/relationships/slide" Target="slides/slide169.xml"/><Relationship Id="rId185" Type="http://schemas.openxmlformats.org/officeDocument/2006/relationships/slide" Target="slides/slide185.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0.xml"/><Relationship Id="rId210" Type="http://schemas.openxmlformats.org/officeDocument/2006/relationships/slide" Target="slides/slide210.xml"/><Relationship Id="rId215" Type="http://schemas.openxmlformats.org/officeDocument/2006/relationships/slide" Target="slides/slide215.xml"/><Relationship Id="rId236" Type="http://schemas.openxmlformats.org/officeDocument/2006/relationships/slide" Target="slides/slide236.xml"/><Relationship Id="rId257" Type="http://schemas.openxmlformats.org/officeDocument/2006/relationships/slide" Target="slides/slide257.xml"/><Relationship Id="rId278" Type="http://schemas.openxmlformats.org/officeDocument/2006/relationships/slide" Target="slides/slide278.xml"/><Relationship Id="rId26" Type="http://schemas.openxmlformats.org/officeDocument/2006/relationships/slide" Target="slides/slide26.xml"/><Relationship Id="rId231" Type="http://schemas.openxmlformats.org/officeDocument/2006/relationships/slide" Target="slides/slide231.xml"/><Relationship Id="rId252" Type="http://schemas.openxmlformats.org/officeDocument/2006/relationships/slide" Target="slides/slide252.xml"/><Relationship Id="rId273" Type="http://schemas.openxmlformats.org/officeDocument/2006/relationships/slide" Target="slides/slide273.xml"/><Relationship Id="rId294" Type="http://schemas.openxmlformats.org/officeDocument/2006/relationships/slide" Target="slides/slide294.xml"/><Relationship Id="rId47" Type="http://schemas.openxmlformats.org/officeDocument/2006/relationships/slide" Target="slides/slide47.xml"/><Relationship Id="rId68" Type="http://schemas.openxmlformats.org/officeDocument/2006/relationships/slide" Target="slides/slide68.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3.xml"/><Relationship Id="rId154" Type="http://schemas.openxmlformats.org/officeDocument/2006/relationships/slide" Target="slides/slide154.xml"/><Relationship Id="rId175" Type="http://schemas.openxmlformats.org/officeDocument/2006/relationships/slide" Target="slides/slide175.xml"/><Relationship Id="rId196" Type="http://schemas.openxmlformats.org/officeDocument/2006/relationships/slide" Target="slides/slide196.xml"/><Relationship Id="rId200" Type="http://schemas.openxmlformats.org/officeDocument/2006/relationships/slide" Target="slides/slide200.xml"/><Relationship Id="rId16" Type="http://schemas.openxmlformats.org/officeDocument/2006/relationships/slide" Target="slides/slide16.xml"/><Relationship Id="rId221" Type="http://schemas.openxmlformats.org/officeDocument/2006/relationships/slide" Target="slides/slide221.xml"/><Relationship Id="rId242" Type="http://schemas.openxmlformats.org/officeDocument/2006/relationships/slide" Target="slides/slide242.xml"/><Relationship Id="rId263" Type="http://schemas.openxmlformats.org/officeDocument/2006/relationships/slide" Target="slides/slide263.xml"/><Relationship Id="rId284" Type="http://schemas.openxmlformats.org/officeDocument/2006/relationships/slide" Target="slides/slide284.xml"/><Relationship Id="rId37" Type="http://schemas.openxmlformats.org/officeDocument/2006/relationships/slide" Target="slides/slide37.xml"/><Relationship Id="rId58" Type="http://schemas.openxmlformats.org/officeDocument/2006/relationships/slide" Target="slides/slide58.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3.xml"/><Relationship Id="rId144" Type="http://schemas.openxmlformats.org/officeDocument/2006/relationships/slide" Target="slides/slide144.xml"/><Relationship Id="rId90" Type="http://schemas.openxmlformats.org/officeDocument/2006/relationships/slide" Target="slides/slide90.xml"/><Relationship Id="rId165" Type="http://schemas.openxmlformats.org/officeDocument/2006/relationships/slide" Target="slides/slide165.xml"/><Relationship Id="rId186" Type="http://schemas.openxmlformats.org/officeDocument/2006/relationships/slide" Target="slides/slide186.xml"/><Relationship Id="rId211" Type="http://schemas.openxmlformats.org/officeDocument/2006/relationships/slide" Target="slides/slide211.xml"/><Relationship Id="rId232" Type="http://schemas.openxmlformats.org/officeDocument/2006/relationships/slide" Target="slides/slide232.xml"/><Relationship Id="rId253" Type="http://schemas.openxmlformats.org/officeDocument/2006/relationships/slide" Target="slides/slide253.xml"/><Relationship Id="rId274" Type="http://schemas.openxmlformats.org/officeDocument/2006/relationships/slide" Target="slides/slide274.xml"/><Relationship Id="rId295" Type="http://schemas.openxmlformats.org/officeDocument/2006/relationships/slide" Target="slides/slide295.xml"/><Relationship Id="rId27" Type="http://schemas.openxmlformats.org/officeDocument/2006/relationships/slide" Target="slides/slide27.xml"/><Relationship Id="rId48" Type="http://schemas.openxmlformats.org/officeDocument/2006/relationships/slide" Target="slides/slide48.xml"/><Relationship Id="rId69" Type="http://schemas.openxmlformats.org/officeDocument/2006/relationships/slide" Target="slides/slide69.xml"/><Relationship Id="rId113" Type="http://schemas.openxmlformats.org/officeDocument/2006/relationships/slide" Target="slides/slide113.xml"/><Relationship Id="rId134" Type="http://schemas.openxmlformats.org/officeDocument/2006/relationships/slide" Target="slides/slide134.xml"/><Relationship Id="rId80" Type="http://schemas.openxmlformats.org/officeDocument/2006/relationships/slide" Target="slides/slide80.xml"/><Relationship Id="rId155" Type="http://schemas.openxmlformats.org/officeDocument/2006/relationships/slide" Target="slides/slide155.xml"/><Relationship Id="rId176" Type="http://schemas.openxmlformats.org/officeDocument/2006/relationships/slide" Target="slides/slide176.xml"/><Relationship Id="rId197" Type="http://schemas.openxmlformats.org/officeDocument/2006/relationships/slide" Target="slides/slide197.xml"/><Relationship Id="rId201" Type="http://schemas.openxmlformats.org/officeDocument/2006/relationships/slide" Target="slides/slide201.xml"/><Relationship Id="rId222" Type="http://schemas.openxmlformats.org/officeDocument/2006/relationships/slide" Target="slides/slide222.xml"/><Relationship Id="rId243" Type="http://schemas.openxmlformats.org/officeDocument/2006/relationships/slide" Target="slides/slide243.xml"/><Relationship Id="rId264" Type="http://schemas.openxmlformats.org/officeDocument/2006/relationships/slide" Target="slides/slide264.xml"/><Relationship Id="rId285" Type="http://schemas.openxmlformats.org/officeDocument/2006/relationships/slide" Target="slides/slide285.xml"/><Relationship Id="rId17" Type="http://schemas.openxmlformats.org/officeDocument/2006/relationships/slide" Target="slides/slide17.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3.xml"/><Relationship Id="rId124" Type="http://schemas.openxmlformats.org/officeDocument/2006/relationships/slide" Target="slides/slide124.xml"/><Relationship Id="rId70" Type="http://schemas.openxmlformats.org/officeDocument/2006/relationships/slide" Target="slides/slide70.xml"/><Relationship Id="rId91" Type="http://schemas.openxmlformats.org/officeDocument/2006/relationships/slide" Target="slides/slide91.xml"/><Relationship Id="rId145" Type="http://schemas.openxmlformats.org/officeDocument/2006/relationships/slide" Target="slides/slide145.xml"/><Relationship Id="rId166" Type="http://schemas.openxmlformats.org/officeDocument/2006/relationships/slide" Target="slides/slide166.xml"/><Relationship Id="rId187" Type="http://schemas.openxmlformats.org/officeDocument/2006/relationships/slide" Target="slides/slide187.xml"/><Relationship Id="rId1" Type="http://schemas.openxmlformats.org/officeDocument/2006/relationships/slide" Target="slides/slide1.xml"/><Relationship Id="rId212" Type="http://schemas.openxmlformats.org/officeDocument/2006/relationships/slide" Target="slides/slide212.xml"/><Relationship Id="rId233" Type="http://schemas.openxmlformats.org/officeDocument/2006/relationships/slide" Target="slides/slide233.xml"/><Relationship Id="rId254" Type="http://schemas.openxmlformats.org/officeDocument/2006/relationships/slide" Target="slides/slide254.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4.xml"/><Relationship Id="rId275" Type="http://schemas.openxmlformats.org/officeDocument/2006/relationships/slide" Target="slides/slide275.xml"/><Relationship Id="rId296" Type="http://schemas.openxmlformats.org/officeDocument/2006/relationships/slide" Target="slides/slide296.xml"/><Relationship Id="rId60" Type="http://schemas.openxmlformats.org/officeDocument/2006/relationships/slide" Target="slides/slide60.xml"/><Relationship Id="rId81" Type="http://schemas.openxmlformats.org/officeDocument/2006/relationships/slide" Target="slides/slide81.xml"/><Relationship Id="rId135" Type="http://schemas.openxmlformats.org/officeDocument/2006/relationships/slide" Target="slides/slide135.xml"/><Relationship Id="rId156" Type="http://schemas.openxmlformats.org/officeDocument/2006/relationships/slide" Target="slides/slide156.xml"/><Relationship Id="rId177" Type="http://schemas.openxmlformats.org/officeDocument/2006/relationships/slide" Target="slides/slide177.xml"/><Relationship Id="rId198" Type="http://schemas.openxmlformats.org/officeDocument/2006/relationships/slide" Target="slides/slide198.xml"/><Relationship Id="rId202" Type="http://schemas.openxmlformats.org/officeDocument/2006/relationships/slide" Target="slides/slide202.xml"/><Relationship Id="rId223" Type="http://schemas.openxmlformats.org/officeDocument/2006/relationships/slide" Target="slides/slide223.xml"/><Relationship Id="rId244" Type="http://schemas.openxmlformats.org/officeDocument/2006/relationships/slide" Target="slides/slide244.xml"/><Relationship Id="rId18" Type="http://schemas.openxmlformats.org/officeDocument/2006/relationships/slide" Target="slides/slide18.xml"/><Relationship Id="rId39" Type="http://schemas.openxmlformats.org/officeDocument/2006/relationships/slide" Target="slides/slide39.xml"/><Relationship Id="rId265" Type="http://schemas.openxmlformats.org/officeDocument/2006/relationships/slide" Target="slides/slide265.xml"/><Relationship Id="rId286" Type="http://schemas.openxmlformats.org/officeDocument/2006/relationships/slide" Target="slides/slide286.xml"/><Relationship Id="rId50" Type="http://schemas.openxmlformats.org/officeDocument/2006/relationships/slide" Target="slides/slide50.xml"/><Relationship Id="rId104" Type="http://schemas.openxmlformats.org/officeDocument/2006/relationships/slide" Target="slides/slide104.xml"/><Relationship Id="rId125" Type="http://schemas.openxmlformats.org/officeDocument/2006/relationships/slide" Target="slides/slide125.xml"/><Relationship Id="rId146" Type="http://schemas.openxmlformats.org/officeDocument/2006/relationships/slide" Target="slides/slide146.xml"/><Relationship Id="rId167" Type="http://schemas.openxmlformats.org/officeDocument/2006/relationships/slide" Target="slides/slide167.xml"/><Relationship Id="rId188" Type="http://schemas.openxmlformats.org/officeDocument/2006/relationships/slide" Target="slides/slide18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sz="quarter" idx="1"/>
          </p:nvPr>
        </p:nvSpPr>
        <p:spPr>
          <a:xfrm>
            <a:off x="4023093" y="1"/>
            <a:ext cx="3077739" cy="511731"/>
          </a:xfrm>
          <a:prstGeom prst="rect">
            <a:avLst/>
          </a:prstGeom>
        </p:spPr>
        <p:txBody>
          <a:bodyPr vert="horz" lIns="94768" tIns="47384" rIns="94768" bIns="47384" rtlCol="0"/>
          <a:lstStyle>
            <a:lvl1pPr algn="r">
              <a:defRPr sz="1200"/>
            </a:lvl1pPr>
          </a:lstStyle>
          <a:p>
            <a:fld id="{447A66D4-BCEB-4EA8-8340-5AB3B7C133F2}" type="datetimeFigureOut">
              <a:rPr lang="zh-TW" altLang="en-US" smtClean="0"/>
              <a:pPr/>
              <a:t>2019/2/18</a:t>
            </a:fld>
            <a:endParaRPr lang="zh-TW" altLang="en-US"/>
          </a:p>
        </p:txBody>
      </p:sp>
      <p:sp>
        <p:nvSpPr>
          <p:cNvPr id="4" name="頁尾版面配置區 3"/>
          <p:cNvSpPr>
            <a:spLocks noGrp="1"/>
          </p:cNvSpPr>
          <p:nvPr>
            <p:ph type="ftr" sz="quarter" idx="2"/>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3093" y="9721107"/>
            <a:ext cx="3077739" cy="511731"/>
          </a:xfrm>
          <a:prstGeom prst="rect">
            <a:avLst/>
          </a:prstGeom>
        </p:spPr>
        <p:txBody>
          <a:bodyPr vert="horz" lIns="94768" tIns="47384" rIns="94768" bIns="47384"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idx="1"/>
          </p:nvPr>
        </p:nvSpPr>
        <p:spPr>
          <a:xfrm>
            <a:off x="4023093" y="1"/>
            <a:ext cx="3077739" cy="511731"/>
          </a:xfrm>
          <a:prstGeom prst="rect">
            <a:avLst/>
          </a:prstGeom>
        </p:spPr>
        <p:txBody>
          <a:bodyPr vert="horz" lIns="94768" tIns="47384" rIns="94768" bIns="47384" rtlCol="0"/>
          <a:lstStyle>
            <a:lvl1pPr algn="r">
              <a:defRPr sz="1200"/>
            </a:lvl1pPr>
          </a:lstStyle>
          <a:p>
            <a:fld id="{4046D4AD-FA74-4D28-866A-AFA5BF5E3DCC}" type="datetimeFigureOut">
              <a:rPr lang="zh-TW" altLang="en-US" smtClean="0"/>
              <a:pPr/>
              <a:t>2019/2/18</a:t>
            </a:fld>
            <a:endParaRPr lang="zh-TW" altLang="en-US"/>
          </a:p>
        </p:txBody>
      </p:sp>
      <p:sp>
        <p:nvSpPr>
          <p:cNvPr id="4" name="投影片圖像版面配置區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4768" tIns="47384" rIns="94768" bIns="47384" rtlCol="0" anchor="ctr"/>
          <a:lstStyle/>
          <a:p>
            <a:endParaRPr lang="zh-TW" altLang="en-US"/>
          </a:p>
        </p:txBody>
      </p:sp>
      <p:sp>
        <p:nvSpPr>
          <p:cNvPr id="5" name="備忘稿版面配置區 4"/>
          <p:cNvSpPr>
            <a:spLocks noGrp="1"/>
          </p:cNvSpPr>
          <p:nvPr>
            <p:ph type="body" sz="quarter" idx="3"/>
          </p:nvPr>
        </p:nvSpPr>
        <p:spPr>
          <a:xfrm>
            <a:off x="710248" y="4861441"/>
            <a:ext cx="5681980" cy="4605576"/>
          </a:xfrm>
          <a:prstGeom prst="rect">
            <a:avLst/>
          </a:prstGeom>
        </p:spPr>
        <p:txBody>
          <a:bodyPr vert="horz" lIns="94768" tIns="47384" rIns="94768" bIns="4738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3093" y="9721107"/>
            <a:ext cx="3077739" cy="511731"/>
          </a:xfrm>
          <a:prstGeom prst="rect">
            <a:avLst/>
          </a:prstGeom>
        </p:spPr>
        <p:txBody>
          <a:bodyPr vert="horz" lIns="94768" tIns="47384" rIns="94768" bIns="47384"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265</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277</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283</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284</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285</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287</a:t>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297</a:t>
            </a:fld>
            <a:endParaRPr lang="zh-TW" altLang="en-US"/>
          </a:p>
        </p:txBody>
      </p:sp>
    </p:spTree>
    <p:extLst>
      <p:ext uri="{BB962C8B-B14F-4D97-AF65-F5344CB8AC3E}">
        <p14:creationId xmlns:p14="http://schemas.microsoft.com/office/powerpoint/2010/main" xmlns="" val="180106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2019/2/18</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2019/2/18</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2019/2/18</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9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7.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
        <p:nvSpPr>
          <p:cNvPr id="10" name="文字方塊 9">
            <a:hlinkClick r:id="rId2" action="ppaction://hlinksldjump"/>
          </p:cNvPr>
          <p:cNvSpPr txBox="1"/>
          <p:nvPr/>
        </p:nvSpPr>
        <p:spPr>
          <a:xfrm>
            <a:off x="6876256"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文字方塊 4">
            <a:hlinkClick r:id="rId2"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a:t>
            </a:r>
            <a:r>
              <a:rPr lang="zh-TW" altLang="en-US" dirty="0" smtClean="0"/>
              <a:t>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797152"/>
            <a:ext cx="2959887"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en-US" altLang="zh-TW" dirty="0" smtClean="0">
                <a:solidFill>
                  <a:srgbClr val="FF0000"/>
                </a:solidFill>
              </a:rPr>
              <a:t>1. </a:t>
            </a:r>
            <a:r>
              <a:rPr lang="zh-TW" altLang="en-US" dirty="0" smtClean="0">
                <a:solidFill>
                  <a:srgbClr val="FF0000"/>
                </a:solidFill>
              </a:rPr>
              <a:t>這</a:t>
            </a:r>
            <a:r>
              <a:rPr lang="zh-TW" altLang="en-US" dirty="0">
                <a:solidFill>
                  <a:srgbClr val="FF0000"/>
                </a:solidFill>
              </a:rPr>
              <a:t>發生</a:t>
            </a:r>
            <a:r>
              <a:rPr lang="zh-TW" altLang="en-US" dirty="0" smtClean="0">
                <a:solidFill>
                  <a:srgbClr val="FF0000"/>
                </a:solidFill>
              </a:rPr>
              <a:t>問題了</a:t>
            </a:r>
            <a:endParaRPr lang="zh-TW" altLang="en-US" dirty="0">
              <a:solidFill>
                <a:srgbClr val="FF0000"/>
              </a:solidFill>
            </a:endParaRPr>
          </a:p>
        </p:txBody>
      </p:sp>
      <p:sp>
        <p:nvSpPr>
          <p:cNvPr id="12" name="文字方塊 11"/>
          <p:cNvSpPr txBox="1"/>
          <p:nvPr/>
        </p:nvSpPr>
        <p:spPr>
          <a:xfrm>
            <a:off x="5724128" y="4221088"/>
            <a:ext cx="3419872" cy="369332"/>
          </a:xfrm>
          <a:prstGeom prst="rect">
            <a:avLst/>
          </a:prstGeom>
          <a:noFill/>
        </p:spPr>
        <p:txBody>
          <a:bodyPr wrap="square" rtlCol="0">
            <a:spAutoFit/>
          </a:bodyPr>
          <a:lstStyle/>
          <a:p>
            <a:r>
              <a:rPr lang="en-US" altLang="zh-TW" dirty="0" smtClean="0">
                <a:solidFill>
                  <a:srgbClr val="FF0000"/>
                </a:solidFill>
              </a:rPr>
              <a:t>2. </a:t>
            </a:r>
            <a:r>
              <a:rPr lang="zh-TW" altLang="en-US" dirty="0" smtClean="0">
                <a:solidFill>
                  <a:srgbClr val="FF0000"/>
                </a:solidFill>
              </a:rPr>
              <a:t>其實是這程式沒檢查的問題</a:t>
            </a:r>
            <a:endParaRPr lang="zh-TW" altLang="en-US" dirty="0">
              <a:solidFill>
                <a:srgbClr val="FF0000"/>
              </a:solidFill>
            </a:endParaRPr>
          </a:p>
        </p:txBody>
      </p:sp>
      <p:pic>
        <p:nvPicPr>
          <p:cNvPr id="13" name="Picture 3"/>
          <p:cNvPicPr>
            <a:picLocks noChangeAspect="1" noChangeArrowheads="1"/>
          </p:cNvPicPr>
          <p:nvPr/>
        </p:nvPicPr>
        <p:blipFill>
          <a:blip r:embed="rId3" cstate="print"/>
          <a:srcRect/>
          <a:stretch>
            <a:fillRect/>
          </a:stretch>
        </p:blipFill>
        <p:spPr bwMode="auto">
          <a:xfrm>
            <a:off x="4435207" y="0"/>
            <a:ext cx="4708793" cy="3531457"/>
          </a:xfrm>
          <a:prstGeom prst="rect">
            <a:avLst/>
          </a:prstGeom>
          <a:noFill/>
          <a:ln w="9525">
            <a:noFill/>
            <a:miter lim="800000"/>
            <a:headEnd/>
            <a:tailEnd/>
          </a:ln>
        </p:spPr>
      </p:pic>
      <p:sp>
        <p:nvSpPr>
          <p:cNvPr id="15" name="文字方塊 14"/>
          <p:cNvSpPr txBox="1"/>
          <p:nvPr/>
        </p:nvSpPr>
        <p:spPr>
          <a:xfrm>
            <a:off x="5940152" y="3356992"/>
            <a:ext cx="3024336" cy="369332"/>
          </a:xfrm>
          <a:prstGeom prst="rect">
            <a:avLst/>
          </a:prstGeom>
          <a:noFill/>
        </p:spPr>
        <p:txBody>
          <a:bodyPr wrap="square" rtlCol="0">
            <a:spAutoFit/>
          </a:bodyPr>
          <a:lstStyle/>
          <a:p>
            <a:r>
              <a:rPr lang="en-US" altLang="zh-TW" dirty="0" smtClean="0">
                <a:solidFill>
                  <a:srgbClr val="FF0000"/>
                </a:solidFill>
              </a:rPr>
              <a:t>3. </a:t>
            </a:r>
            <a:r>
              <a:rPr lang="zh-TW" altLang="en-US" dirty="0" smtClean="0">
                <a:solidFill>
                  <a:srgbClr val="FF0000"/>
                </a:solidFill>
              </a:rPr>
              <a:t>這裡宣告固定大小的陣列</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另一種選擇</a:t>
            </a:r>
            <a:r>
              <a:rPr lang="en-US" altLang="zh-TW" dirty="0" smtClean="0"/>
              <a:t>:</a:t>
            </a:r>
            <a:r>
              <a:rPr lang="zh-TW" altLang="en-US" dirty="0" smtClean="0"/>
              <a:t> </a:t>
            </a:r>
            <a:r>
              <a:rPr lang="en-US" altLang="zh-TW" dirty="0" err="1" smtClean="0"/>
              <a:t>Ubuntu</a:t>
            </a:r>
            <a:r>
              <a:rPr lang="en-US" altLang="zh-TW" dirty="0" smtClean="0"/>
              <a:t> on Windows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407554" name="Picture 2"/>
          <p:cNvPicPr>
            <a:picLocks noChangeAspect="1" noChangeArrowheads="1"/>
          </p:cNvPicPr>
          <p:nvPr/>
        </p:nvPicPr>
        <p:blipFill>
          <a:blip r:embed="rId2" cstate="print"/>
          <a:srcRect/>
          <a:stretch>
            <a:fillRect/>
          </a:stretch>
        </p:blipFill>
        <p:spPr bwMode="auto">
          <a:xfrm>
            <a:off x="0" y="2044700"/>
            <a:ext cx="9144000" cy="481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整數代表</a:t>
            </a:r>
            <a:r>
              <a:rPr lang="en-US" altLang="zh-TW" dirty="0" smtClean="0"/>
              <a:t>:</a:t>
            </a:r>
            <a:r>
              <a:rPr lang="zh-TW" altLang="en-US" dirty="0" smtClean="0"/>
              <a:t> </a:t>
            </a:r>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262</a:t>
            </a:fld>
            <a:endParaRPr lang="zh-TW" altLang="en-US"/>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normAutofit lnSpcReduction="10000"/>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pPr lvl="2"/>
            <a:r>
              <a:rPr lang="en-US" altLang="zh-TW" dirty="0" smtClean="0"/>
              <a:t>+ - * / </a:t>
            </a:r>
            <a:r>
              <a:rPr lang="zh-TW" altLang="en-US" dirty="0" smtClean="0"/>
              <a:t>為運算子，有先後順序</a:t>
            </a:r>
            <a:r>
              <a:rPr lang="en-US" altLang="zh-TW" dirty="0" smtClean="0"/>
              <a:t>(</a:t>
            </a:r>
            <a:r>
              <a:rPr lang="zh-TW" altLang="en-US" dirty="0" smtClean="0"/>
              <a:t>之前</a:t>
            </a:r>
            <a:r>
              <a:rPr lang="en-US" altLang="zh-TW" dirty="0" smtClean="0"/>
              <a:t>FB</a:t>
            </a:r>
            <a:r>
              <a:rPr lang="zh-TW" altLang="en-US" dirty="0" smtClean="0"/>
              <a:t>的問題</a:t>
            </a:r>
            <a:r>
              <a:rPr lang="en-US" altLang="zh-TW" dirty="0" smtClean="0"/>
              <a:t>a/b(</a:t>
            </a:r>
            <a:r>
              <a:rPr lang="en-US" altLang="zh-TW" dirty="0" err="1" smtClean="0"/>
              <a:t>c+d</a:t>
            </a:r>
            <a:r>
              <a:rPr lang="en-US" altLang="zh-TW" dirty="0" smtClean="0"/>
              <a:t>)</a:t>
            </a:r>
            <a:r>
              <a:rPr lang="zh-TW" altLang="en-US" dirty="0" smtClean="0"/>
              <a:t>即出自此</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55000" lnSpcReduction="20000"/>
          </a:bodyPr>
          <a:lstStyle/>
          <a:p>
            <a:r>
              <a:rPr lang="en-US" altLang="zh-TW" dirty="0" smtClean="0"/>
              <a:t>Double</a:t>
            </a:r>
          </a:p>
          <a:p>
            <a:pPr lvl="1"/>
            <a:r>
              <a:rPr lang="zh-TW" altLang="en-US" dirty="0" smtClean="0"/>
              <a:t>雙精度浮點數</a:t>
            </a:r>
            <a:endParaRPr lang="en-US" altLang="zh-TW" dirty="0" smtClean="0"/>
          </a:p>
          <a:p>
            <a:pPr lvl="1"/>
            <a:r>
              <a:rPr lang="zh-TW" altLang="en-US" dirty="0" smtClean="0"/>
              <a:t>使用</a:t>
            </a:r>
            <a:r>
              <a:rPr lang="en-US" altLang="zh-TW" dirty="0" smtClean="0">
                <a:hlinkClick r:id="rId2" action="ppaction://hlinksldjump"/>
              </a:rPr>
              <a:t>IEEE</a:t>
            </a:r>
            <a:r>
              <a:rPr lang="zh-TW" altLang="en-US" dirty="0" smtClean="0">
                <a:hlinkClick r:id="rId2" action="ppaction://hlinksldjump"/>
              </a:rPr>
              <a:t> </a:t>
            </a:r>
            <a:r>
              <a:rPr lang="en-US" altLang="zh-TW" dirty="0" smtClean="0">
                <a:hlinkClick r:id="rId2" action="ppaction://hlinksldjump"/>
              </a:rPr>
              <a:t>754</a:t>
            </a:r>
            <a:r>
              <a:rPr lang="zh-TW" altLang="en-US" dirty="0" smtClean="0"/>
              <a:t> </a:t>
            </a:r>
            <a:r>
              <a:rPr lang="en-US" altLang="zh-TW" dirty="0" smtClean="0"/>
              <a:t>(</a:t>
            </a:r>
            <a:r>
              <a:rPr lang="zh-TW" altLang="en-US" dirty="0" smtClean="0">
                <a:hlinkClick r:id="rId3" action="ppaction://hlinksldjump"/>
              </a:rPr>
              <a:t>標準</a:t>
            </a:r>
            <a:r>
              <a:rPr lang="en-US" altLang="zh-TW" dirty="0" smtClean="0"/>
              <a:t>)</a:t>
            </a:r>
          </a:p>
          <a:p>
            <a:pPr lvl="1"/>
            <a:endParaRPr lang="en-US" altLang="zh-TW" dirty="0" smtClean="0"/>
          </a:p>
          <a:p>
            <a:r>
              <a:rPr lang="en-US" altLang="zh-TW" dirty="0" smtClean="0"/>
              <a:t>#include &lt;</a:t>
            </a:r>
            <a:r>
              <a:rPr lang="en-US" altLang="zh-TW" dirty="0" err="1" smtClean="0"/>
              <a:t>math.h</a:t>
            </a:r>
            <a:r>
              <a:rPr lang="en-US" altLang="zh-TW" dirty="0" smtClean="0"/>
              <a:t>&gt;</a:t>
            </a:r>
          </a:p>
          <a:p>
            <a:pPr lvl="1"/>
            <a:r>
              <a:rPr lang="fr-FR" altLang="zh-TW" dirty="0" smtClean="0"/>
              <a:t>double acos(double x)</a:t>
            </a:r>
            <a:r>
              <a:rPr lang="zh-TW" altLang="en-US" dirty="0" smtClean="0"/>
              <a:t>、</a:t>
            </a:r>
            <a:r>
              <a:rPr lang="fr-FR" altLang="zh-TW" dirty="0" smtClean="0"/>
              <a:t>double asin(double x)</a:t>
            </a:r>
            <a:r>
              <a:rPr lang="zh-TW" altLang="en-US" dirty="0" smtClean="0"/>
              <a:t>、</a:t>
            </a:r>
            <a:r>
              <a:rPr lang="fr-FR" altLang="zh-TW" dirty="0" smtClean="0"/>
              <a:t>double atan(double x)</a:t>
            </a:r>
          </a:p>
          <a:p>
            <a:pPr lvl="1"/>
            <a:r>
              <a:rPr lang="fr-FR" altLang="zh-TW" dirty="0" smtClean="0"/>
              <a:t>double atan2(double y, double x)</a:t>
            </a:r>
          </a:p>
          <a:p>
            <a:pPr lvl="1"/>
            <a:r>
              <a:rPr lang="fr-FR" altLang="zh-TW" dirty="0" smtClean="0"/>
              <a:t>double sin(double x)</a:t>
            </a:r>
            <a:r>
              <a:rPr lang="zh-TW" altLang="en-US" dirty="0" smtClean="0"/>
              <a:t>、</a:t>
            </a:r>
            <a:r>
              <a:rPr lang="fr-FR" altLang="zh-TW" dirty="0" smtClean="0"/>
              <a:t>double cos(double x)</a:t>
            </a:r>
          </a:p>
          <a:p>
            <a:pPr lvl="1"/>
            <a:r>
              <a:rPr lang="fr-FR" altLang="zh-TW" dirty="0" smtClean="0"/>
              <a:t>double sinh(double x)</a:t>
            </a:r>
            <a:r>
              <a:rPr lang="zh-TW" altLang="en-US" dirty="0" smtClean="0"/>
              <a:t>、</a:t>
            </a:r>
            <a:r>
              <a:rPr lang="fr-FR" altLang="zh-TW" dirty="0" smtClean="0"/>
              <a:t>double cosh(double x)</a:t>
            </a:r>
            <a:r>
              <a:rPr lang="zh-TW" altLang="en-US" dirty="0" smtClean="0"/>
              <a:t>、</a:t>
            </a:r>
            <a:r>
              <a:rPr lang="fr-FR" altLang="zh-TW" dirty="0" smtClean="0"/>
              <a:t>double tanh(double x)</a:t>
            </a:r>
          </a:p>
          <a:p>
            <a:pPr lvl="1"/>
            <a:r>
              <a:rPr lang="fr-FR" altLang="zh-TW" dirty="0" smtClean="0"/>
              <a:t>double exp(double x)</a:t>
            </a:r>
          </a:p>
          <a:p>
            <a:pPr lvl="1"/>
            <a:r>
              <a:rPr lang="fr-FR" altLang="zh-TW" dirty="0" smtClean="0"/>
              <a:t>double frexp(double x, int *exponent)</a:t>
            </a:r>
          </a:p>
          <a:p>
            <a:pPr lvl="1"/>
            <a:r>
              <a:rPr lang="fr-FR" altLang="zh-TW" dirty="0" smtClean="0"/>
              <a:t>double ldexp(double x, int exponent)</a:t>
            </a:r>
          </a:p>
          <a:p>
            <a:pPr lvl="1"/>
            <a:r>
              <a:rPr lang="fr-FR" altLang="zh-TW" dirty="0" smtClean="0"/>
              <a:t>double log(double x)</a:t>
            </a:r>
            <a:r>
              <a:rPr lang="zh-TW" altLang="en-US" dirty="0" smtClean="0"/>
              <a:t>、</a:t>
            </a:r>
            <a:r>
              <a:rPr lang="fr-FR" altLang="zh-TW" dirty="0" smtClean="0"/>
              <a:t>double log10(double x)</a:t>
            </a:r>
          </a:p>
          <a:p>
            <a:pPr lvl="1"/>
            <a:r>
              <a:rPr lang="fr-FR" altLang="zh-TW" dirty="0" smtClean="0"/>
              <a:t>double modf(double x, double *integer)</a:t>
            </a:r>
          </a:p>
          <a:p>
            <a:pPr lvl="1"/>
            <a:r>
              <a:rPr lang="fr-FR" altLang="zh-TW" dirty="0" smtClean="0"/>
              <a:t>double pow(double x, double y)</a:t>
            </a:r>
          </a:p>
          <a:p>
            <a:pPr lvl="1"/>
            <a:r>
              <a:rPr lang="fr-FR" altLang="zh-TW" dirty="0" smtClean="0"/>
              <a:t>double sqrt(double x)</a:t>
            </a:r>
          </a:p>
          <a:p>
            <a:pPr lvl="1"/>
            <a:r>
              <a:rPr lang="fr-FR" altLang="zh-TW" dirty="0" smtClean="0"/>
              <a:t>double ceil(double x)</a:t>
            </a:r>
          </a:p>
          <a:p>
            <a:pPr lvl="1"/>
            <a:r>
              <a:rPr lang="fr-FR" altLang="zh-TW" dirty="0" smtClean="0"/>
              <a:t>double fabs(double x)</a:t>
            </a:r>
          </a:p>
          <a:p>
            <a:pPr lvl="1"/>
            <a:r>
              <a:rPr lang="fr-FR" altLang="zh-TW" dirty="0" smtClean="0"/>
              <a:t>double floor(double x)</a:t>
            </a:r>
          </a:p>
          <a:p>
            <a:pPr lvl="1"/>
            <a:r>
              <a:rPr lang="fr-FR" altLang="zh-TW" dirty="0" smtClean="0"/>
              <a:t>double fmod(double x, double y)</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-limits/</a:t>
            </a:r>
            <a:r>
              <a:rPr lang="en-US" altLang="zh-TW" dirty="0" err="1" smtClean="0"/>
              <a:t>sizeof</a:t>
            </a:r>
            <a:endParaRPr lang="zh-TW" altLang="en-US" dirty="0"/>
          </a:p>
        </p:txBody>
      </p:sp>
      <p:sp>
        <p:nvSpPr>
          <p:cNvPr id="3" name="內容版面配置區 2"/>
          <p:cNvSpPr>
            <a:spLocks noGrp="1"/>
          </p:cNvSpPr>
          <p:nvPr>
            <p:ph idx="1"/>
          </p:nvPr>
        </p:nvSpPr>
        <p:spPr>
          <a:xfrm>
            <a:off x="0" y="1484784"/>
            <a:ext cx="3779912"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en-US" altLang="zh-TW" dirty="0" smtClean="0"/>
          </a:p>
          <a:p>
            <a:r>
              <a:rPr lang="en-US" altLang="zh-TW" dirty="0" err="1" smtClean="0"/>
              <a:t>sizeof</a:t>
            </a:r>
            <a:r>
              <a:rPr lang="en-US" altLang="zh-TW" dirty="0" smtClean="0"/>
              <a:t>():</a:t>
            </a:r>
            <a:r>
              <a:rPr lang="zh-TW" altLang="en-US" dirty="0" smtClean="0"/>
              <a:t> 查看資料大小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4914" name="Picture 2"/>
          <p:cNvPicPr>
            <a:picLocks noChangeAspect="1" noChangeArrowheads="1"/>
          </p:cNvPicPr>
          <p:nvPr/>
        </p:nvPicPr>
        <p:blipFill>
          <a:blip r:embed="rId3"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整數大小與輸出</a:t>
            </a:r>
            <a:endParaRPr lang="en-US" altLang="zh-TW" dirty="0" smtClean="0"/>
          </a:p>
          <a:p>
            <a:r>
              <a:rPr lang="en-US" altLang="zh-TW" dirty="0" smtClean="0"/>
              <a:t>10/16</a:t>
            </a:r>
            <a:r>
              <a:rPr lang="zh-TW" altLang="en-US" dirty="0" smtClean="0"/>
              <a:t>進位</a:t>
            </a:r>
            <a:endParaRPr lang="en-US" altLang="zh-TW" dirty="0" smtClean="0"/>
          </a:p>
          <a:p>
            <a:pPr lvl="1"/>
            <a:r>
              <a:rPr lang="en-US" altLang="zh-TW" dirty="0" smtClean="0"/>
              <a:t>%</a:t>
            </a:r>
            <a:r>
              <a:rPr lang="en-US" altLang="zh-TW" dirty="0" err="1" smtClean="0"/>
              <a:t>hhd</a:t>
            </a:r>
            <a:r>
              <a:rPr lang="en-US" altLang="zh-TW" dirty="0" smtClean="0"/>
              <a:t>: (signed) char 10</a:t>
            </a:r>
            <a:r>
              <a:rPr lang="zh-TW" altLang="en-US" dirty="0" smtClean="0"/>
              <a:t>進位</a:t>
            </a:r>
            <a:r>
              <a:rPr lang="en-US" altLang="zh-TW" dirty="0" smtClean="0"/>
              <a:t>, 1 bytes signed</a:t>
            </a:r>
          </a:p>
          <a:p>
            <a:pPr lvl="1"/>
            <a:r>
              <a:rPr lang="en-US" altLang="zh-TW" dirty="0" smtClean="0"/>
              <a:t>%</a:t>
            </a:r>
            <a:r>
              <a:rPr lang="en-US" altLang="zh-TW" dirty="0" err="1" smtClean="0"/>
              <a:t>hhu</a:t>
            </a:r>
            <a:r>
              <a:rPr lang="en-US" altLang="zh-TW" dirty="0" smtClean="0"/>
              <a:t>: unsigned char</a:t>
            </a:r>
            <a:r>
              <a:rPr lang="en-US" altLang="zh-TW" dirty="0" smtClean="0"/>
              <a:t> 10</a:t>
            </a:r>
            <a:r>
              <a:rPr lang="zh-TW" altLang="en-US" dirty="0" smtClean="0"/>
              <a:t>進位</a:t>
            </a:r>
            <a:r>
              <a:rPr lang="en-US" altLang="zh-TW" dirty="0" smtClean="0"/>
              <a:t>, 1 bytes </a:t>
            </a:r>
            <a:r>
              <a:rPr lang="en-US" altLang="zh-TW" dirty="0" smtClean="0"/>
              <a:t>unsigned</a:t>
            </a:r>
          </a:p>
          <a:p>
            <a:pPr lvl="1"/>
            <a:r>
              <a:rPr lang="en-US" altLang="zh-TW" dirty="0" smtClean="0"/>
              <a:t>%</a:t>
            </a:r>
            <a:r>
              <a:rPr lang="en-US" altLang="zh-TW" dirty="0" err="1" smtClean="0"/>
              <a:t>hhx</a:t>
            </a:r>
            <a:r>
              <a:rPr lang="en-US" altLang="zh-TW" dirty="0" smtClean="0"/>
              <a:t>: (unsigned) </a:t>
            </a:r>
            <a:r>
              <a:rPr lang="en-US" altLang="zh-TW" dirty="0" smtClean="0"/>
              <a:t>char </a:t>
            </a:r>
            <a:r>
              <a:rPr lang="en-US" altLang="zh-TW" dirty="0" smtClean="0"/>
              <a:t>16</a:t>
            </a:r>
            <a:r>
              <a:rPr lang="zh-TW" altLang="en-US" dirty="0" smtClean="0"/>
              <a:t>進位</a:t>
            </a:r>
            <a:r>
              <a:rPr lang="en-US" altLang="zh-TW" dirty="0" smtClean="0"/>
              <a:t>, 1 bytes </a:t>
            </a:r>
            <a:r>
              <a:rPr lang="en-US" altLang="zh-TW" dirty="0" smtClean="0"/>
              <a:t>signed/unsigned</a:t>
            </a:r>
          </a:p>
          <a:p>
            <a:pPr lvl="1"/>
            <a:r>
              <a:rPr lang="en-US" altLang="zh-TW" dirty="0" smtClean="0"/>
              <a:t>%</a:t>
            </a:r>
            <a:r>
              <a:rPr lang="en-US" altLang="zh-TW" dirty="0" err="1" smtClean="0"/>
              <a:t>hd</a:t>
            </a:r>
            <a:r>
              <a:rPr lang="en-US" altLang="zh-TW" dirty="0" smtClean="0"/>
              <a:t>: (signed) short 10</a:t>
            </a:r>
            <a:r>
              <a:rPr lang="zh-TW" altLang="en-US" dirty="0" smtClean="0"/>
              <a:t>進位</a:t>
            </a:r>
            <a:r>
              <a:rPr lang="en-US" altLang="zh-TW" dirty="0" smtClean="0"/>
              <a:t>, 2 bytes signed</a:t>
            </a:r>
          </a:p>
          <a:p>
            <a:pPr lvl="1"/>
            <a:r>
              <a:rPr lang="en-US" altLang="zh-TW" dirty="0" smtClean="0"/>
              <a:t>%</a:t>
            </a:r>
            <a:r>
              <a:rPr lang="en-US" altLang="zh-TW" dirty="0" err="1" smtClean="0"/>
              <a:t>hu</a:t>
            </a:r>
            <a:r>
              <a:rPr lang="en-US" altLang="zh-TW" dirty="0" smtClean="0"/>
              <a:t>: unsigned </a:t>
            </a:r>
            <a:r>
              <a:rPr lang="en-US" altLang="zh-TW" dirty="0" smtClean="0"/>
              <a:t>short 10</a:t>
            </a:r>
            <a:r>
              <a:rPr lang="zh-TW" altLang="en-US" dirty="0" smtClean="0"/>
              <a:t>進位</a:t>
            </a:r>
            <a:r>
              <a:rPr lang="en-US" altLang="zh-TW" dirty="0" smtClean="0"/>
              <a:t>, 2 bytes </a:t>
            </a:r>
            <a:r>
              <a:rPr lang="en-US" altLang="zh-TW" dirty="0" smtClean="0"/>
              <a:t>unsigned</a:t>
            </a:r>
          </a:p>
          <a:p>
            <a:pPr lvl="1"/>
            <a:r>
              <a:rPr lang="en-US" altLang="zh-TW" dirty="0" smtClean="0"/>
              <a:t>%</a:t>
            </a:r>
            <a:r>
              <a:rPr lang="en-US" altLang="zh-TW" dirty="0" err="1" smtClean="0"/>
              <a:t>hx</a:t>
            </a:r>
            <a:r>
              <a:rPr lang="en-US" altLang="zh-TW" dirty="0" smtClean="0"/>
              <a:t>: (unsigned) short 16</a:t>
            </a:r>
            <a:r>
              <a:rPr lang="zh-TW" altLang="en-US" dirty="0" smtClean="0"/>
              <a:t>進位</a:t>
            </a:r>
            <a:r>
              <a:rPr lang="en-US" altLang="zh-TW" dirty="0" smtClean="0"/>
              <a:t>, 2 bytes signed/unsigned</a:t>
            </a:r>
          </a:p>
          <a:p>
            <a:pPr lvl="1"/>
            <a:r>
              <a:rPr lang="en-US" altLang="zh-TW" dirty="0" smtClean="0"/>
              <a:t>%d: </a:t>
            </a:r>
            <a:r>
              <a:rPr lang="en-US" altLang="zh-TW" dirty="0" smtClean="0"/>
              <a:t>(signed) </a:t>
            </a:r>
            <a:r>
              <a:rPr lang="en-US" altLang="zh-TW" dirty="0" err="1" smtClean="0"/>
              <a:t>int</a:t>
            </a:r>
            <a:r>
              <a:rPr lang="en-US" altLang="zh-TW" dirty="0" smtClean="0"/>
              <a:t>/long 10</a:t>
            </a:r>
            <a:r>
              <a:rPr lang="zh-TW" altLang="en-US" dirty="0" smtClean="0"/>
              <a:t>進位</a:t>
            </a:r>
            <a:r>
              <a:rPr lang="en-US" altLang="zh-TW" dirty="0" smtClean="0"/>
              <a:t>, </a:t>
            </a:r>
            <a:r>
              <a:rPr lang="en-US" altLang="zh-TW" dirty="0" smtClean="0"/>
              <a:t>4 </a:t>
            </a:r>
            <a:r>
              <a:rPr lang="en-US" altLang="zh-TW" dirty="0" smtClean="0"/>
              <a:t>bytes signed</a:t>
            </a:r>
            <a:endParaRPr lang="en-US" altLang="zh-TW" dirty="0" smtClean="0"/>
          </a:p>
          <a:p>
            <a:pPr lvl="1"/>
            <a:r>
              <a:rPr lang="en-US" altLang="zh-TW" dirty="0" smtClean="0"/>
              <a:t>%u</a:t>
            </a:r>
            <a:r>
              <a:rPr lang="en-US" altLang="zh-TW" dirty="0" smtClean="0"/>
              <a:t> :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a:t>
            </a:r>
            <a:r>
              <a:rPr lang="en-US" altLang="zh-TW" dirty="0" smtClean="0"/>
              <a:t>unsigned</a:t>
            </a:r>
          </a:p>
          <a:p>
            <a:pPr lvl="1"/>
            <a:r>
              <a:rPr lang="en-US" altLang="zh-TW" dirty="0" smtClean="0"/>
              <a:t>%x: </a:t>
            </a:r>
            <a:r>
              <a:rPr lang="en-US" altLang="zh-TW" dirty="0" smtClean="0"/>
              <a:t>: </a:t>
            </a:r>
            <a:r>
              <a:rPr lang="en-US" altLang="zh-TW" dirty="0" smtClean="0"/>
              <a:t>(unsigned</a:t>
            </a:r>
            <a:r>
              <a:rPr lang="en-US" altLang="zh-TW" dirty="0" smtClean="0"/>
              <a:t>) </a:t>
            </a:r>
            <a:r>
              <a:rPr lang="en-US" altLang="zh-TW" dirty="0" err="1" smtClean="0"/>
              <a:t>int</a:t>
            </a:r>
            <a:r>
              <a:rPr lang="en-US" altLang="zh-TW" dirty="0" smtClean="0"/>
              <a:t>/long </a:t>
            </a:r>
            <a:r>
              <a:rPr lang="en-US" altLang="zh-TW" dirty="0" smtClean="0"/>
              <a:t>16</a:t>
            </a:r>
            <a:r>
              <a:rPr lang="zh-TW" altLang="en-US" dirty="0" smtClean="0"/>
              <a:t>進位</a:t>
            </a:r>
            <a:r>
              <a:rPr lang="en-US" altLang="zh-TW" dirty="0" smtClean="0"/>
              <a:t>, 4 bytes </a:t>
            </a:r>
            <a:r>
              <a:rPr lang="en-US" altLang="zh-TW" dirty="0" smtClean="0"/>
              <a:t>signed/unsigned</a:t>
            </a:r>
          </a:p>
          <a:p>
            <a:pPr lvl="1"/>
            <a:r>
              <a:rPr lang="en-US" altLang="zh-TW" dirty="0" smtClean="0"/>
              <a:t>%ld:</a:t>
            </a:r>
            <a:r>
              <a:rPr lang="zh-TW" altLang="en-US" dirty="0" smtClean="0"/>
              <a:t> </a:t>
            </a:r>
            <a:r>
              <a:rPr lang="en-US" altLang="zh-TW" dirty="0" smtClean="0"/>
              <a:t>(signed) </a:t>
            </a:r>
            <a:r>
              <a:rPr lang="en-US" altLang="zh-TW" dirty="0" err="1" smtClean="0"/>
              <a:t>int</a:t>
            </a:r>
            <a:r>
              <a:rPr lang="en-US" altLang="zh-TW" dirty="0" smtClean="0"/>
              <a:t>/long 10</a:t>
            </a:r>
            <a:r>
              <a:rPr lang="zh-TW" altLang="en-US" dirty="0" smtClean="0"/>
              <a:t>進位</a:t>
            </a:r>
            <a:r>
              <a:rPr lang="en-US" altLang="zh-TW" dirty="0" smtClean="0"/>
              <a:t>, 4 bytes signed</a:t>
            </a:r>
            <a:endParaRPr lang="en-US" altLang="zh-TW" dirty="0" smtClean="0"/>
          </a:p>
          <a:p>
            <a:pPr lvl="1"/>
            <a:r>
              <a:rPr lang="en-US" altLang="zh-TW" dirty="0" smtClean="0"/>
              <a:t>%</a:t>
            </a:r>
            <a:r>
              <a:rPr lang="en-US" altLang="zh-TW" dirty="0" err="1" smtClean="0"/>
              <a:t>lu</a:t>
            </a:r>
            <a:r>
              <a:rPr lang="en-US" altLang="zh-TW" dirty="0" smtClean="0"/>
              <a:t>:</a:t>
            </a:r>
            <a:r>
              <a:rPr lang="zh-TW" altLang="en-US" dirty="0" smtClean="0"/>
              <a:t>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endParaRPr lang="en-US" altLang="zh-TW" dirty="0" smtClean="0"/>
          </a:p>
          <a:p>
            <a:pPr lvl="1"/>
            <a:r>
              <a:rPr lang="en-US" altLang="zh-TW" dirty="0" smtClean="0"/>
              <a:t>%lx:</a:t>
            </a:r>
            <a:r>
              <a:rPr lang="zh-TW" altLang="en-US" dirty="0" smtClean="0"/>
              <a:t> </a:t>
            </a:r>
            <a:r>
              <a:rPr lang="en-US" altLang="zh-TW" dirty="0" smtClean="0"/>
              <a:t>(unsigned) </a:t>
            </a:r>
            <a:r>
              <a:rPr lang="en-US" altLang="zh-TW" dirty="0" err="1" smtClean="0"/>
              <a:t>int</a:t>
            </a:r>
            <a:r>
              <a:rPr lang="en-US" altLang="zh-TW" dirty="0" smtClean="0"/>
              <a:t>/long </a:t>
            </a:r>
            <a:r>
              <a:rPr lang="en-US" altLang="zh-TW" dirty="0" smtClean="0"/>
              <a:t>16</a:t>
            </a:r>
            <a:r>
              <a:rPr lang="zh-TW" altLang="en-US" dirty="0" smtClean="0"/>
              <a:t>進位</a:t>
            </a:r>
            <a:r>
              <a:rPr lang="en-US" altLang="zh-TW" dirty="0" smtClean="0"/>
              <a:t>, 4 bytes signed/unsigned</a:t>
            </a:r>
            <a:endParaRPr lang="en-US" altLang="zh-TW" dirty="0" smtClean="0"/>
          </a:p>
          <a:p>
            <a:pPr lvl="1"/>
            <a:r>
              <a:rPr lang="en-US" altLang="zh-TW" dirty="0" smtClean="0"/>
              <a:t>%</a:t>
            </a:r>
            <a:r>
              <a:rPr lang="en-US" altLang="zh-TW" dirty="0" err="1" smtClean="0"/>
              <a:t>lld</a:t>
            </a:r>
            <a:r>
              <a:rPr lang="en-US" altLang="zh-TW" dirty="0" smtClean="0"/>
              <a:t>:</a:t>
            </a:r>
            <a:r>
              <a:rPr lang="zh-TW" altLang="en-US" dirty="0" smtClean="0"/>
              <a:t> </a:t>
            </a:r>
            <a:r>
              <a:rPr lang="en-US" altLang="zh-TW" dirty="0" smtClean="0"/>
              <a:t>(signed</a:t>
            </a:r>
            <a:r>
              <a:rPr lang="en-US" altLang="zh-TW" dirty="0" smtClean="0"/>
              <a:t>) </a:t>
            </a:r>
            <a:r>
              <a:rPr lang="en-US" altLang="zh-TW" dirty="0" smtClean="0"/>
              <a:t>long </a:t>
            </a:r>
            <a:r>
              <a:rPr lang="en-US" altLang="zh-TW" dirty="0" err="1" smtClean="0"/>
              <a:t>long</a:t>
            </a:r>
            <a:r>
              <a:rPr lang="en-US" altLang="zh-TW" dirty="0" smtClean="0"/>
              <a:t> </a:t>
            </a:r>
            <a:r>
              <a:rPr lang="en-US" altLang="zh-TW" dirty="0" smtClean="0"/>
              <a:t>10</a:t>
            </a:r>
            <a:r>
              <a:rPr lang="zh-TW" altLang="en-US" dirty="0" smtClean="0"/>
              <a:t>進位</a:t>
            </a:r>
            <a:r>
              <a:rPr lang="en-US" altLang="zh-TW" dirty="0" smtClean="0"/>
              <a:t>, </a:t>
            </a:r>
            <a:r>
              <a:rPr lang="en-US" altLang="zh-TW" dirty="0" smtClean="0"/>
              <a:t>8 </a:t>
            </a:r>
            <a:r>
              <a:rPr lang="en-US" altLang="zh-TW" dirty="0" smtClean="0"/>
              <a:t>bytes </a:t>
            </a:r>
            <a:r>
              <a:rPr lang="en-US" altLang="zh-TW" dirty="0" smtClean="0"/>
              <a:t>signed</a:t>
            </a:r>
          </a:p>
          <a:p>
            <a:pPr lvl="1"/>
            <a:r>
              <a:rPr lang="en-US" altLang="zh-TW" dirty="0" smtClean="0"/>
              <a:t>%</a:t>
            </a:r>
            <a:r>
              <a:rPr lang="en-US" altLang="zh-TW" dirty="0" err="1" smtClean="0"/>
              <a:t>llu</a:t>
            </a:r>
            <a:r>
              <a:rPr lang="en-US" altLang="zh-TW" dirty="0" smtClean="0"/>
              <a:t>: unsigned </a:t>
            </a:r>
            <a:r>
              <a:rPr lang="en-US" altLang="zh-TW" dirty="0" smtClean="0"/>
              <a:t>long </a:t>
            </a:r>
            <a:r>
              <a:rPr lang="en-US" altLang="zh-TW" dirty="0" err="1" smtClean="0"/>
              <a:t>long</a:t>
            </a:r>
            <a:r>
              <a:rPr lang="en-US" altLang="zh-TW" dirty="0" smtClean="0"/>
              <a:t> 10</a:t>
            </a:r>
            <a:r>
              <a:rPr lang="zh-TW" altLang="en-US" dirty="0" smtClean="0"/>
              <a:t>進位</a:t>
            </a:r>
            <a:r>
              <a:rPr lang="en-US" altLang="zh-TW" dirty="0" smtClean="0"/>
              <a:t>, 8 bytes </a:t>
            </a:r>
            <a:r>
              <a:rPr lang="en-US" altLang="zh-TW" dirty="0" smtClean="0"/>
              <a:t>unsigned</a:t>
            </a:r>
          </a:p>
          <a:p>
            <a:pPr lvl="1"/>
            <a:r>
              <a:rPr lang="en-US" altLang="zh-TW" dirty="0" smtClean="0"/>
              <a:t>%</a:t>
            </a:r>
            <a:r>
              <a:rPr lang="en-US" altLang="zh-TW" dirty="0" err="1" smtClean="0"/>
              <a:t>llx</a:t>
            </a:r>
            <a:r>
              <a:rPr lang="en-US" altLang="zh-TW" dirty="0" smtClean="0"/>
              <a:t>: (unsigned) long </a:t>
            </a:r>
            <a:r>
              <a:rPr lang="en-US" altLang="zh-TW" dirty="0" err="1" smtClean="0"/>
              <a:t>long</a:t>
            </a:r>
            <a:r>
              <a:rPr lang="en-US" altLang="zh-TW" dirty="0" smtClean="0"/>
              <a:t> 16</a:t>
            </a:r>
            <a:r>
              <a:rPr lang="zh-TW" altLang="en-US" dirty="0" smtClean="0"/>
              <a:t>進位</a:t>
            </a:r>
            <a:r>
              <a:rPr lang="en-US" altLang="zh-TW" dirty="0" smtClean="0"/>
              <a:t>, 8 bytes signed/unsigned</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6" name="文字方塊 5"/>
          <p:cNvSpPr txBox="1"/>
          <p:nvPr/>
        </p:nvSpPr>
        <p:spPr>
          <a:xfrm>
            <a:off x="7452320" y="1700808"/>
            <a:ext cx="1669047" cy="2585323"/>
          </a:xfrm>
          <a:prstGeom prst="rect">
            <a:avLst/>
          </a:prstGeom>
          <a:noFill/>
        </p:spPr>
        <p:txBody>
          <a:bodyPr wrap="none" rtlCol="0">
            <a:spAutoFit/>
          </a:bodyPr>
          <a:lstStyle/>
          <a:p>
            <a:r>
              <a:rPr lang="en-US" altLang="zh-TW" dirty="0" smtClean="0"/>
              <a:t>h</a:t>
            </a:r>
            <a:r>
              <a:rPr lang="en-US" altLang="zh-TW" dirty="0" smtClean="0"/>
              <a:t>h:1 bytes</a:t>
            </a:r>
          </a:p>
          <a:p>
            <a:r>
              <a:rPr lang="en-US" altLang="zh-TW" dirty="0" smtClean="0"/>
              <a:t>h: 2 bytes</a:t>
            </a:r>
          </a:p>
          <a:p>
            <a:r>
              <a:rPr lang="en-US" altLang="zh-TW" dirty="0" smtClean="0"/>
              <a:t>:4 bytes</a:t>
            </a:r>
          </a:p>
          <a:p>
            <a:r>
              <a:rPr lang="en-US" altLang="zh-TW" dirty="0" smtClean="0"/>
              <a:t>l</a:t>
            </a:r>
            <a:r>
              <a:rPr lang="en-US" altLang="zh-TW" dirty="0" smtClean="0"/>
              <a:t>: 4 bytes</a:t>
            </a:r>
          </a:p>
          <a:p>
            <a:r>
              <a:rPr lang="en-US" altLang="zh-TW" dirty="0" err="1" smtClean="0"/>
              <a:t>l</a:t>
            </a:r>
            <a:r>
              <a:rPr lang="en-US" altLang="zh-TW" dirty="0" err="1" smtClean="0"/>
              <a:t>l</a:t>
            </a:r>
            <a:r>
              <a:rPr lang="en-US" altLang="zh-TW" dirty="0" smtClean="0"/>
              <a:t>:  8 bytes</a:t>
            </a:r>
          </a:p>
          <a:p>
            <a:endParaRPr lang="en-US" altLang="zh-TW" dirty="0" smtClean="0"/>
          </a:p>
          <a:p>
            <a:r>
              <a:rPr lang="en-US" altLang="zh-TW" dirty="0" smtClean="0"/>
              <a:t>d</a:t>
            </a:r>
            <a:r>
              <a:rPr lang="en-US" altLang="zh-TW" dirty="0" smtClean="0"/>
              <a:t>: signed </a:t>
            </a:r>
            <a:r>
              <a:rPr lang="en-US" altLang="zh-TW" dirty="0" err="1" smtClean="0"/>
              <a:t>dec</a:t>
            </a:r>
            <a:endParaRPr lang="en-US" altLang="zh-TW" dirty="0" smtClean="0"/>
          </a:p>
          <a:p>
            <a:r>
              <a:rPr lang="en-US" altLang="zh-TW" dirty="0" smtClean="0"/>
              <a:t>u</a:t>
            </a:r>
            <a:r>
              <a:rPr lang="en-US" altLang="zh-TW" dirty="0" smtClean="0"/>
              <a:t>: unsigned </a:t>
            </a:r>
            <a:r>
              <a:rPr lang="en-US" altLang="zh-TW" dirty="0" err="1" smtClean="0"/>
              <a:t>dec</a:t>
            </a:r>
            <a:endParaRPr lang="en-US" altLang="zh-TW" dirty="0" smtClean="0"/>
          </a:p>
          <a:p>
            <a:r>
              <a:rPr lang="en-US" altLang="zh-TW" dirty="0" smtClean="0"/>
              <a:t>x</a:t>
            </a:r>
            <a:r>
              <a:rPr lang="en-US" altLang="zh-TW" dirty="0" smtClean="0"/>
              <a:t>: hex</a:t>
            </a:r>
            <a:endParaRPr lang="zh-TW" alt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269</a:t>
            </a:fld>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Array’s Axis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指標 </a:t>
            </a:r>
            <a:r>
              <a:rPr lang="en-US" altLang="zh-TW" dirty="0" smtClean="0"/>
              <a:t>– Pointer!!!!</a:t>
            </a:r>
          </a:p>
          <a:p>
            <a:pPr lvl="1"/>
            <a:r>
              <a:rPr lang="en-US" altLang="zh-TW" dirty="0" smtClean="0"/>
              <a:t>type * </a:t>
            </a:r>
            <a:r>
              <a:rPr lang="en-US" altLang="zh-TW" dirty="0" err="1" smtClean="0"/>
              <a:t>pointer_name</a:t>
            </a:r>
            <a:r>
              <a:rPr lang="en-US" altLang="zh-TW" dirty="0" smtClean="0"/>
              <a:t>= NULL;</a:t>
            </a:r>
          </a:p>
          <a:p>
            <a:pPr lvl="1"/>
            <a:r>
              <a:rPr lang="en-US" altLang="zh-TW" dirty="0" smtClean="0"/>
              <a:t>pointer = (type*)</a:t>
            </a:r>
            <a:r>
              <a:rPr lang="en-US" altLang="zh-TW" dirty="0" err="1" smtClean="0"/>
              <a:t>malloc</a:t>
            </a:r>
            <a:r>
              <a:rPr lang="en-US" altLang="zh-TW" dirty="0" smtClean="0"/>
              <a:t>(</a:t>
            </a:r>
            <a:r>
              <a:rPr lang="en-US" altLang="zh-TW" dirty="0" err="1" smtClean="0"/>
              <a:t>sizeof</a:t>
            </a:r>
            <a:r>
              <a:rPr lang="en-US" altLang="zh-TW" dirty="0" smtClean="0"/>
              <a:t>(type)*n);</a:t>
            </a:r>
          </a:p>
          <a:p>
            <a:pPr lvl="2"/>
            <a:r>
              <a:rPr lang="en-US" altLang="zh-TW" dirty="0" smtClean="0"/>
              <a:t>#include &lt;</a:t>
            </a:r>
            <a:r>
              <a:rPr lang="en-US" altLang="zh-TW" dirty="0" err="1" smtClean="0"/>
              <a:t>stdlib.h</a:t>
            </a:r>
            <a:r>
              <a:rPr lang="en-US" altLang="zh-TW" dirty="0" smtClean="0"/>
              <a:t>&gt;</a:t>
            </a:r>
          </a:p>
          <a:p>
            <a:pPr lvl="1"/>
            <a:r>
              <a:rPr lang="zh-TW" altLang="en-US" dirty="0" smtClean="0"/>
              <a:t>陣列名其實是指標</a:t>
            </a:r>
            <a:endParaRPr lang="en-US" altLang="zh-TW" dirty="0" smtClean="0"/>
          </a:p>
          <a:p>
            <a:pPr lvl="1"/>
            <a:r>
              <a:rPr lang="zh-TW" altLang="en-US" dirty="0" smtClean="0"/>
              <a:t>這東西難倒好多人，其實就是位址值是個數字的概念</a:t>
            </a:r>
            <a:endParaRPr lang="en-US" altLang="zh-TW" dirty="0" smtClean="0"/>
          </a:p>
          <a:p>
            <a:pPr lvl="1"/>
            <a:r>
              <a:rPr lang="en-US" altLang="zh-TW" dirty="0" smtClean="0"/>
              <a:t>32</a:t>
            </a:r>
            <a:r>
              <a:rPr lang="zh-TW" altLang="en-US" dirty="0" smtClean="0"/>
              <a:t>位元的電腦，指標為</a:t>
            </a:r>
            <a:r>
              <a:rPr lang="en-US" altLang="zh-TW" dirty="0" smtClean="0"/>
              <a:t>32</a:t>
            </a:r>
            <a:r>
              <a:rPr lang="zh-TW" altLang="en-US" dirty="0" smtClean="0"/>
              <a:t>位元</a:t>
            </a:r>
            <a:r>
              <a:rPr lang="en-US" altLang="zh-TW" dirty="0" smtClean="0"/>
              <a:t>(</a:t>
            </a:r>
            <a:r>
              <a:rPr lang="zh-TW" altLang="en-US" dirty="0" smtClean="0"/>
              <a:t>位址線</a:t>
            </a:r>
            <a:r>
              <a:rPr lang="en-US" altLang="zh-TW" dirty="0" smtClean="0"/>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r>
              <a:rPr lang="en-US" altLang="zh-TW" dirty="0" smtClean="0"/>
              <a:t>:</a:t>
            </a:r>
            <a:r>
              <a:rPr lang="zh-TW" altLang="en-US" dirty="0" smtClean="0"/>
              <a:t>複雜，排列組合非常多</a:t>
            </a:r>
            <a:endParaRPr lang="en-US" altLang="zh-TW" dirty="0" smtClean="0"/>
          </a:p>
          <a:p>
            <a:endParaRPr lang="en-US" altLang="zh-TW" dirty="0" smtClean="0"/>
          </a:p>
          <a:p>
            <a:r>
              <a:rPr lang="zh-TW" altLang="en-US" dirty="0" smtClean="0"/>
              <a:t>資料型態</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endParaRPr lang="en-US" altLang="zh-TW" dirty="0" smtClean="0"/>
          </a:p>
          <a:p>
            <a:r>
              <a:rPr lang="zh-TW" altLang="en-US" dirty="0" smtClean="0"/>
              <a:t>陣列</a:t>
            </a:r>
            <a:endParaRPr lang="en-US" altLang="zh-TW" dirty="0" smtClean="0"/>
          </a:p>
          <a:p>
            <a:pPr lvl="1"/>
            <a:r>
              <a:rPr lang="en-US" altLang="zh-TW" dirty="0" smtClean="0"/>
              <a:t>1</a:t>
            </a:r>
            <a:r>
              <a:rPr lang="zh-TW" altLang="en-US" dirty="0" smtClean="0"/>
              <a:t>維</a:t>
            </a:r>
            <a:r>
              <a:rPr lang="en-US" altLang="zh-TW" dirty="0" smtClean="0"/>
              <a:t>/2</a:t>
            </a:r>
            <a:r>
              <a:rPr lang="zh-TW" altLang="en-US" dirty="0" smtClean="0"/>
              <a:t>維</a:t>
            </a:r>
            <a:r>
              <a:rPr lang="en-US" altLang="zh-TW" dirty="0" smtClean="0"/>
              <a:t>/…/N</a:t>
            </a:r>
            <a:r>
              <a:rPr lang="zh-TW" altLang="en-US" dirty="0" smtClean="0"/>
              <a:t>維 </a:t>
            </a:r>
            <a:r>
              <a:rPr lang="en-US" altLang="zh-TW" dirty="0" smtClean="0"/>
              <a:t>-&gt; 1</a:t>
            </a:r>
            <a:r>
              <a:rPr lang="zh-TW" altLang="en-US" dirty="0" smtClean="0"/>
              <a:t>維</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272</a:t>
            </a:fld>
            <a:endParaRPr lang="zh-TW" altLang="en-US"/>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 的排列組合</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r>
              <a:rPr lang="zh-TW" altLang="en-US" b="1" dirty="0" smtClean="0"/>
              <a:t>整數陣列</a:t>
            </a:r>
            <a:endParaRPr lang="en-US" altLang="zh-TW" b="1" dirty="0" smtClean="0"/>
          </a:p>
          <a:p>
            <a:pPr lvl="1"/>
            <a:r>
              <a:rPr lang="zh-TW" altLang="en-US" b="1" dirty="0" smtClean="0"/>
              <a:t>實數陣列</a:t>
            </a:r>
            <a:endParaRPr lang="en-US" altLang="zh-TW" b="1" dirty="0" smtClean="0"/>
          </a:p>
          <a:p>
            <a:pPr lvl="1"/>
            <a:r>
              <a:rPr lang="zh-TW" altLang="en-US" b="1" dirty="0" smtClean="0"/>
              <a:t>字串</a:t>
            </a:r>
            <a:endParaRPr lang="en-US" altLang="zh-TW" b="1" dirty="0" smtClean="0"/>
          </a:p>
          <a:p>
            <a:pPr lvl="1"/>
            <a:r>
              <a:rPr lang="zh-TW" altLang="en-US" b="1" dirty="0" smtClean="0"/>
              <a:t>字串陣列</a:t>
            </a:r>
            <a:endParaRPr lang="en-US" altLang="zh-TW" b="1" dirty="0" smtClean="0"/>
          </a:p>
          <a:p>
            <a:pPr lvl="1"/>
            <a:r>
              <a:rPr lang="zh-TW" altLang="en-US" b="1" dirty="0" smtClean="0"/>
              <a:t>函數</a:t>
            </a:r>
            <a:endParaRPr lang="en-US" altLang="zh-TW" b="1" dirty="0" smtClean="0"/>
          </a:p>
          <a:p>
            <a:pPr lvl="1"/>
            <a:endParaRPr lang="en-US" altLang="zh-TW" dirty="0" smtClean="0"/>
          </a:p>
          <a:p>
            <a:r>
              <a:rPr lang="en-US" altLang="zh-TW" dirty="0" smtClean="0"/>
              <a:t>C</a:t>
            </a:r>
            <a:r>
              <a:rPr lang="zh-TW" altLang="en-US" dirty="0" smtClean="0"/>
              <a:t> </a:t>
            </a:r>
            <a:r>
              <a:rPr lang="en-US" altLang="zh-TW" dirty="0" smtClean="0"/>
              <a:t>generic type: </a:t>
            </a:r>
            <a:r>
              <a:rPr lang="en-US" altLang="zh-TW" b="1" dirty="0" smtClean="0"/>
              <a:t>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函數指標也可當指標</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273</a:t>
            </a:fld>
            <a:endParaRPr lang="zh-TW" altLang="en-US"/>
          </a:p>
        </p:txBody>
      </p:sp>
      <p:sp>
        <p:nvSpPr>
          <p:cNvPr id="5" name="文字方塊 4"/>
          <p:cNvSpPr txBox="1"/>
          <p:nvPr/>
        </p:nvSpPr>
        <p:spPr>
          <a:xfrm>
            <a:off x="6343233" y="4549676"/>
            <a:ext cx="2800767" cy="2308324"/>
          </a:xfrm>
          <a:prstGeom prst="rect">
            <a:avLst/>
          </a:prstGeom>
          <a:noFill/>
        </p:spPr>
        <p:txBody>
          <a:bodyPr wrap="none" rtlCol="0">
            <a:spAutoFit/>
          </a:bodyPr>
          <a:lstStyle/>
          <a:p>
            <a:pPr>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整數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實數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endParaRPr lang="en-US" altLang="zh-TW" dirty="0" smtClean="0">
              <a:solidFill>
                <a:schemeClr val="accent5">
                  <a:lumMod val="75000"/>
                </a:schemeClr>
              </a:solidFill>
            </a:endParaRPr>
          </a:p>
          <a:p>
            <a:pPr>
              <a:buFont typeface="Arial" pitchFamily="34" charset="0"/>
              <a:buChar char="•"/>
            </a:pPr>
            <a:r>
              <a:rPr lang="zh-TW" altLang="en-US" dirty="0" smtClean="0">
                <a:solidFill>
                  <a:schemeClr val="accent5">
                    <a:lumMod val="75000"/>
                  </a:schemeClr>
                </a:solidFill>
              </a:rPr>
              <a:t>陣列</a:t>
            </a:r>
            <a:endParaRPr lang="en-US" altLang="zh-TW" dirty="0" smtClean="0">
              <a:solidFill>
                <a:schemeClr val="accent5">
                  <a:lumMod val="75000"/>
                </a:schemeClr>
              </a:solidFill>
            </a:endParaRPr>
          </a:p>
          <a:p>
            <a:pPr lvl="1">
              <a:buFont typeface="Arial" pitchFamily="34" charset="0"/>
              <a:buChar char="•"/>
            </a:pPr>
            <a:r>
              <a:rPr lang="en-US" altLang="zh-TW" dirty="0" smtClean="0">
                <a:solidFill>
                  <a:schemeClr val="accent5">
                    <a:lumMod val="75000"/>
                  </a:schemeClr>
                </a:solidFill>
              </a:rPr>
              <a:t>1</a:t>
            </a:r>
            <a:r>
              <a:rPr lang="zh-TW" altLang="en-US" dirty="0" smtClean="0">
                <a:solidFill>
                  <a:schemeClr val="accent5">
                    <a:lumMod val="75000"/>
                  </a:schemeClr>
                </a:solidFill>
              </a:rPr>
              <a:t>維</a:t>
            </a:r>
            <a:r>
              <a:rPr lang="en-US" altLang="zh-TW" dirty="0" smtClean="0">
                <a:solidFill>
                  <a:schemeClr val="accent5">
                    <a:lumMod val="75000"/>
                  </a:schemeClr>
                </a:solidFill>
              </a:rPr>
              <a:t>/2</a:t>
            </a:r>
            <a:r>
              <a:rPr lang="zh-TW" altLang="en-US" dirty="0" smtClean="0">
                <a:solidFill>
                  <a:schemeClr val="accent5">
                    <a:lumMod val="75000"/>
                  </a:schemeClr>
                </a:solidFill>
              </a:rPr>
              <a:t>維</a:t>
            </a:r>
            <a:r>
              <a:rPr lang="en-US" altLang="zh-TW" dirty="0" smtClean="0">
                <a:solidFill>
                  <a:schemeClr val="accent5">
                    <a:lumMod val="75000"/>
                  </a:schemeClr>
                </a:solidFill>
              </a:rPr>
              <a:t>/…/N</a:t>
            </a:r>
            <a:r>
              <a:rPr lang="zh-TW" altLang="en-US" dirty="0" smtClean="0">
                <a:solidFill>
                  <a:schemeClr val="accent5">
                    <a:lumMod val="75000"/>
                  </a:schemeClr>
                </a:solidFill>
              </a:rPr>
              <a:t>維 </a:t>
            </a:r>
            <a:r>
              <a:rPr lang="en-US" altLang="zh-TW" dirty="0" smtClean="0">
                <a:solidFill>
                  <a:schemeClr val="accent5">
                    <a:lumMod val="75000"/>
                  </a:schemeClr>
                </a:solidFill>
              </a:rPr>
              <a:t>-&gt; 1</a:t>
            </a:r>
            <a:r>
              <a:rPr lang="zh-TW" altLang="en-US" dirty="0" smtClean="0">
                <a:solidFill>
                  <a:schemeClr val="accent5">
                    <a:lumMod val="75000"/>
                  </a:schemeClr>
                </a:solidFill>
              </a:rPr>
              <a:t>維</a:t>
            </a:r>
            <a:endParaRPr lang="en-US" altLang="zh-TW" dirty="0" smtClean="0">
              <a:solidFill>
                <a:schemeClr val="accent5">
                  <a:lumMod val="75000"/>
                </a:schemeClr>
              </a:solidFill>
            </a:endParaRPr>
          </a:p>
          <a:p>
            <a:endParaRPr lang="zh-TW" altLang="en-US" dirty="0"/>
          </a:p>
        </p:txBody>
      </p:sp>
      <p:sp>
        <p:nvSpPr>
          <p:cNvPr id="6" name="文字方塊 5"/>
          <p:cNvSpPr txBox="1"/>
          <p:nvPr/>
        </p:nvSpPr>
        <p:spPr>
          <a:xfrm>
            <a:off x="2483768" y="1988840"/>
            <a:ext cx="1569660" cy="2585323"/>
          </a:xfrm>
          <a:prstGeom prst="rect">
            <a:avLst/>
          </a:prstGeom>
          <a:noFill/>
        </p:spPr>
        <p:txBody>
          <a:bodyPr wrap="none" rtlCol="0">
            <a:spAutoFit/>
          </a:bodyPr>
          <a:lstStyle/>
          <a:p>
            <a:r>
              <a:rPr lang="zh-TW" altLang="en-US" dirty="0" smtClean="0"/>
              <a:t>整數指標</a:t>
            </a:r>
            <a:endParaRPr lang="en-US" altLang="zh-TW" dirty="0" smtClean="0"/>
          </a:p>
          <a:p>
            <a:r>
              <a:rPr lang="zh-TW" altLang="en-US" dirty="0" smtClean="0"/>
              <a:t>實數指標</a:t>
            </a:r>
            <a:endParaRPr lang="en-US" altLang="zh-TW" dirty="0" smtClean="0"/>
          </a:p>
          <a:p>
            <a:r>
              <a:rPr lang="zh-TW" altLang="en-US" dirty="0" smtClean="0"/>
              <a:t>字元指標</a:t>
            </a:r>
            <a:endParaRPr lang="en-US" altLang="zh-TW" dirty="0" smtClean="0"/>
          </a:p>
          <a:p>
            <a:r>
              <a:rPr lang="zh-TW" altLang="en-US" b="1" dirty="0" smtClean="0"/>
              <a:t>整數陣列指標</a:t>
            </a:r>
            <a:endParaRPr lang="en-US" altLang="zh-TW" b="1" dirty="0" smtClean="0"/>
          </a:p>
          <a:p>
            <a:r>
              <a:rPr lang="zh-TW" altLang="en-US" b="1" dirty="0" smtClean="0"/>
              <a:t>實數陣列指標</a:t>
            </a:r>
            <a:endParaRPr lang="en-US" altLang="zh-TW" b="1" dirty="0" smtClean="0"/>
          </a:p>
          <a:p>
            <a:r>
              <a:rPr lang="zh-TW" altLang="en-US" b="1" dirty="0" smtClean="0"/>
              <a:t>字串指標</a:t>
            </a:r>
            <a:endParaRPr lang="en-US" altLang="zh-TW" b="1" dirty="0" smtClean="0"/>
          </a:p>
          <a:p>
            <a:r>
              <a:rPr lang="zh-TW" altLang="en-US" b="1" dirty="0" smtClean="0"/>
              <a:t>字串陣列指標</a:t>
            </a:r>
            <a:endParaRPr lang="en-US" altLang="zh-TW" b="1" dirty="0" smtClean="0"/>
          </a:p>
          <a:p>
            <a:r>
              <a:rPr lang="zh-TW" altLang="en-US" b="1" dirty="0" smtClean="0"/>
              <a:t>函數指標</a:t>
            </a:r>
            <a:endParaRPr lang="en-US" altLang="zh-TW" b="1" dirty="0" smtClean="0"/>
          </a:p>
          <a:p>
            <a:endParaRPr lang="zh-TW" altLang="en-US" dirty="0"/>
          </a:p>
        </p:txBody>
      </p:sp>
      <p:sp>
        <p:nvSpPr>
          <p:cNvPr id="7" name="文字方塊 6"/>
          <p:cNvSpPr txBox="1"/>
          <p:nvPr/>
        </p:nvSpPr>
        <p:spPr>
          <a:xfrm>
            <a:off x="4139952" y="1844824"/>
            <a:ext cx="2262158" cy="2585323"/>
          </a:xfrm>
          <a:prstGeom prst="rect">
            <a:avLst/>
          </a:prstGeom>
          <a:noFill/>
        </p:spPr>
        <p:txBody>
          <a:bodyPr wrap="none" rtlCol="0">
            <a:spAutoFit/>
          </a:bodyPr>
          <a:lstStyle/>
          <a:p>
            <a:r>
              <a:rPr lang="zh-TW" altLang="en-US" dirty="0" smtClean="0"/>
              <a:t>整數陣列指標</a:t>
            </a:r>
            <a:endParaRPr lang="en-US" altLang="zh-TW" dirty="0" smtClean="0"/>
          </a:p>
          <a:p>
            <a:r>
              <a:rPr lang="zh-TW" altLang="en-US" dirty="0" smtClean="0"/>
              <a:t>實數陣列指標</a:t>
            </a:r>
            <a:endParaRPr lang="en-US" altLang="zh-TW" dirty="0" smtClean="0"/>
          </a:p>
          <a:p>
            <a:r>
              <a:rPr lang="zh-TW" altLang="en-US" dirty="0" smtClean="0"/>
              <a:t>字元陣列指標</a:t>
            </a:r>
            <a:endParaRPr lang="en-US" altLang="zh-TW" dirty="0" smtClean="0"/>
          </a:p>
          <a:p>
            <a:r>
              <a:rPr lang="zh-TW" altLang="en-US" b="1" dirty="0" smtClean="0"/>
              <a:t>整數陣列指標的指標</a:t>
            </a:r>
            <a:endParaRPr lang="en-US" altLang="zh-TW" b="1" dirty="0" smtClean="0"/>
          </a:p>
          <a:p>
            <a:r>
              <a:rPr lang="zh-TW" altLang="en-US" b="1" dirty="0" smtClean="0"/>
              <a:t>實數陣列指標的指標</a:t>
            </a:r>
            <a:endParaRPr lang="en-US" altLang="zh-TW" b="1" dirty="0" smtClean="0"/>
          </a:p>
          <a:p>
            <a:r>
              <a:rPr lang="zh-TW" altLang="en-US" b="1" dirty="0" smtClean="0"/>
              <a:t>字串指標的指標</a:t>
            </a:r>
            <a:endParaRPr lang="en-US" altLang="zh-TW" b="1" dirty="0" smtClean="0"/>
          </a:p>
          <a:p>
            <a:r>
              <a:rPr lang="zh-TW" altLang="en-US" b="1" dirty="0" smtClean="0"/>
              <a:t>字串陣列指標的指標</a:t>
            </a:r>
            <a:endParaRPr lang="en-US" altLang="zh-TW" b="1" dirty="0" smtClean="0"/>
          </a:p>
          <a:p>
            <a:r>
              <a:rPr lang="zh-TW" altLang="en-US" b="1" dirty="0" smtClean="0"/>
              <a:t>函數指標的指標</a:t>
            </a:r>
            <a:endParaRPr lang="en-US" altLang="zh-TW" b="1" dirty="0" smtClean="0"/>
          </a:p>
          <a:p>
            <a:endParaRPr lang="zh-TW" altLang="en-US" dirty="0"/>
          </a:p>
        </p:txBody>
      </p:sp>
      <p:sp>
        <p:nvSpPr>
          <p:cNvPr id="8" name="文字方塊 7"/>
          <p:cNvSpPr txBox="1"/>
          <p:nvPr/>
        </p:nvSpPr>
        <p:spPr>
          <a:xfrm>
            <a:off x="7164288" y="1988840"/>
            <a:ext cx="1160895" cy="1569660"/>
          </a:xfrm>
          <a:prstGeom prst="rect">
            <a:avLst/>
          </a:prstGeom>
          <a:noFill/>
        </p:spPr>
        <p:txBody>
          <a:bodyPr wrap="none" rtlCol="0">
            <a:spAutoFit/>
          </a:bodyPr>
          <a:lstStyle/>
          <a:p>
            <a:r>
              <a:rPr lang="en-US" altLang="zh-TW" sz="9600" dirty="0" smtClean="0"/>
              <a:t>…</a:t>
            </a:r>
            <a:endParaRPr lang="zh-TW" altLang="en-US" sz="9600"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字面值</a:t>
            </a:r>
            <a:r>
              <a:rPr lang="en-US" altLang="zh-TW" dirty="0" smtClean="0"/>
              <a:t>/</a:t>
            </a:r>
            <a:r>
              <a:rPr lang="zh-TW" altLang="en-US" dirty="0" smtClean="0"/>
              <a:t>位置</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字面值</a:t>
            </a:r>
            <a:endParaRPr lang="en-US" altLang="zh-TW" dirty="0" smtClean="0"/>
          </a:p>
          <a:p>
            <a:pPr lvl="1"/>
            <a:r>
              <a:rPr lang="zh-TW" altLang="en-US" dirty="0" smtClean="0"/>
              <a:t>直接寫出數值的稱作字面值</a:t>
            </a:r>
            <a:endParaRPr lang="en-US" altLang="zh-TW" dirty="0" smtClean="0"/>
          </a:p>
          <a:p>
            <a:pPr lvl="2"/>
            <a:r>
              <a:rPr lang="en-US" altLang="zh-TW" dirty="0" err="1" smtClean="0"/>
              <a:t>int</a:t>
            </a:r>
            <a:r>
              <a:rPr lang="en-US" altLang="zh-TW" dirty="0" smtClean="0"/>
              <a:t> a = 1; // 1</a:t>
            </a:r>
            <a:r>
              <a:rPr lang="zh-TW" altLang="en-US" dirty="0" smtClean="0"/>
              <a:t>為字面值，</a:t>
            </a:r>
            <a:r>
              <a:rPr lang="en-US" altLang="zh-TW" dirty="0" err="1" smtClean="0"/>
              <a:t>int</a:t>
            </a:r>
            <a:r>
              <a:rPr lang="en-US" altLang="zh-TW" dirty="0" smtClean="0"/>
              <a:t> a = b; </a:t>
            </a:r>
            <a:r>
              <a:rPr lang="zh-TW" altLang="en-US" dirty="0" smtClean="0"/>
              <a:t>則非使用字面值</a:t>
            </a:r>
            <a:endParaRPr lang="en-US" altLang="zh-TW" dirty="0" smtClean="0"/>
          </a:p>
          <a:p>
            <a:pPr lvl="2"/>
            <a:r>
              <a:rPr lang="en-US" altLang="zh-TW" dirty="0" err="1" smtClean="0"/>
              <a:t>int</a:t>
            </a:r>
            <a:r>
              <a:rPr lang="en-US" altLang="zh-TW" dirty="0" smtClean="0"/>
              <a:t>* </a:t>
            </a:r>
            <a:r>
              <a:rPr lang="en-US" altLang="zh-TW" dirty="0" err="1" smtClean="0"/>
              <a:t>iptr</a:t>
            </a:r>
            <a:r>
              <a:rPr lang="en-US" altLang="zh-TW" dirty="0" smtClean="0"/>
              <a:t> = 0x40000; // 0x40000</a:t>
            </a:r>
            <a:r>
              <a:rPr lang="zh-TW" altLang="en-US" dirty="0" smtClean="0"/>
              <a:t>為位置值</a:t>
            </a:r>
            <a:endParaRPr lang="en-US" altLang="zh-TW" dirty="0" smtClean="0"/>
          </a:p>
          <a:p>
            <a:pPr lvl="2"/>
            <a:r>
              <a:rPr lang="en-US" altLang="zh-TW" dirty="0" err="1" smtClean="0"/>
              <a:t>Int</a:t>
            </a:r>
            <a:r>
              <a:rPr lang="en-US" altLang="zh-TW" dirty="0" smtClean="0"/>
              <a:t> </a:t>
            </a:r>
            <a:r>
              <a:rPr lang="en-US" altLang="zh-TW" dirty="0" err="1" smtClean="0"/>
              <a:t>iarr</a:t>
            </a:r>
            <a:r>
              <a:rPr lang="en-US" altLang="zh-TW" dirty="0" smtClean="0"/>
              <a:t>[3] = {1,2,3}; // {1,2,3}</a:t>
            </a:r>
            <a:r>
              <a:rPr lang="zh-TW" altLang="en-US" dirty="0" smtClean="0"/>
              <a:t>為陣列三個值的字面值</a:t>
            </a:r>
            <a:r>
              <a:rPr lang="en-US" altLang="zh-TW" dirty="0" smtClean="0"/>
              <a:t>(</a:t>
            </a:r>
            <a:r>
              <a:rPr lang="zh-TW" altLang="en-US" dirty="0" smtClean="0"/>
              <a:t>包含在</a:t>
            </a:r>
            <a:r>
              <a:rPr lang="en-US" altLang="zh-TW" dirty="0" smtClean="0"/>
              <a:t>{}</a:t>
            </a:r>
            <a:r>
              <a:rPr lang="zh-TW" altLang="en-US" dirty="0" smtClean="0"/>
              <a:t>，半形逗號</a:t>
            </a:r>
            <a:r>
              <a:rPr lang="en-US" altLang="zh-TW" dirty="0" smtClean="0"/>
              <a:t>(,)</a:t>
            </a:r>
            <a:r>
              <a:rPr lang="zh-TW" altLang="en-US" dirty="0" smtClean="0"/>
              <a:t>分隔</a:t>
            </a:r>
            <a:r>
              <a:rPr lang="en-US" altLang="zh-TW" dirty="0" smtClean="0"/>
              <a:t>)</a:t>
            </a:r>
          </a:p>
          <a:p>
            <a:pPr lvl="2"/>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274</a:t>
            </a:fld>
            <a:endParaRPr lang="zh-TW" altLang="en-US"/>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特殊的陣列 </a:t>
            </a:r>
            <a:r>
              <a:rPr lang="en-US" altLang="zh-TW" dirty="0" smtClean="0"/>
              <a:t>– </a:t>
            </a:r>
            <a:r>
              <a:rPr lang="zh-TW" altLang="en-US" dirty="0" smtClean="0"/>
              <a:t>字元陣列 </a:t>
            </a:r>
            <a:r>
              <a:rPr lang="en-US" altLang="zh-TW" dirty="0" smtClean="0"/>
              <a:t>- C</a:t>
            </a:r>
            <a:r>
              <a:rPr lang="zh-TW" altLang="en-US" dirty="0" smtClean="0"/>
              <a:t>語言字串</a:t>
            </a:r>
            <a:endParaRPr lang="en-US" altLang="zh-TW" dirty="0" smtClean="0"/>
          </a:p>
          <a:p>
            <a:pPr lvl="1"/>
            <a:r>
              <a:rPr lang="zh-TW" altLang="en-US" dirty="0" smtClean="0"/>
              <a:t>沒長度限制，沒結尾限制</a:t>
            </a:r>
            <a:endParaRPr lang="en-US" altLang="zh-TW" dirty="0" smtClean="0"/>
          </a:p>
          <a:p>
            <a:pPr lvl="1"/>
            <a:r>
              <a:rPr lang="zh-TW" altLang="en-US" dirty="0" smtClean="0"/>
              <a:t>字面值</a:t>
            </a:r>
            <a:r>
              <a:rPr lang="en-US" altLang="zh-TW" dirty="0" smtClean="0"/>
              <a:t>“string”</a:t>
            </a:r>
            <a:r>
              <a:rPr lang="zh-TW" altLang="en-US" dirty="0" smtClean="0"/>
              <a:t>為</a:t>
            </a:r>
            <a:r>
              <a:rPr lang="en-US" altLang="zh-TW" dirty="0" smtClean="0"/>
              <a:t>zero terminate</a:t>
            </a:r>
            <a:r>
              <a:rPr lang="zh-TW" altLang="en-US" dirty="0" smtClean="0"/>
              <a:t>，也就是</a:t>
            </a:r>
            <a:r>
              <a:rPr lang="en-US" altLang="zh-TW" dirty="0" smtClean="0"/>
              <a:t>{‘s’, ’t’, ‘r’, ‘</a:t>
            </a:r>
            <a:r>
              <a:rPr lang="en-US" altLang="zh-TW" dirty="0" err="1" smtClean="0"/>
              <a:t>i</a:t>
            </a:r>
            <a:r>
              <a:rPr lang="en-US" altLang="zh-TW" dirty="0" smtClean="0"/>
              <a:t>’, ‘n’, ‘g’, ‘\0’}</a:t>
            </a:r>
            <a:r>
              <a:rPr lang="zh-TW" altLang="en-US" dirty="0" smtClean="0"/>
              <a:t>，因此陣列大小必須宣告為</a:t>
            </a:r>
            <a:r>
              <a:rPr lang="en-US" altLang="zh-TW" b="1" dirty="0" smtClean="0"/>
              <a:t>“string”</a:t>
            </a:r>
            <a:r>
              <a:rPr lang="zh-TW" altLang="en-US" b="1" dirty="0" smtClean="0"/>
              <a:t>的長度</a:t>
            </a:r>
            <a:r>
              <a:rPr lang="en-US" altLang="zh-TW" b="1" dirty="0" smtClean="0"/>
              <a:t>+1</a:t>
            </a:r>
          </a:p>
          <a:p>
            <a:pPr lvl="1"/>
            <a:r>
              <a:rPr lang="en-US" altLang="zh-TW" dirty="0" smtClean="0"/>
              <a:t>Ex:</a:t>
            </a:r>
          </a:p>
          <a:p>
            <a:pPr lvl="2"/>
            <a:r>
              <a:rPr lang="en-US" altLang="zh-TW" dirty="0" smtClean="0"/>
              <a:t>char* str1 = “string”;</a:t>
            </a:r>
          </a:p>
          <a:p>
            <a:pPr lvl="2"/>
            <a:r>
              <a:rPr lang="en-US" altLang="zh-TW" dirty="0" smtClean="0"/>
              <a:t>char str2[] = “string”;</a:t>
            </a:r>
          </a:p>
          <a:p>
            <a:pPr lvl="2"/>
            <a:r>
              <a:rPr lang="en-US" altLang="zh-TW" dirty="0" smtClean="0"/>
              <a:t>char str3[</a:t>
            </a:r>
            <a:r>
              <a:rPr lang="en-US" altLang="zh-TW" b="1" dirty="0" smtClean="0">
                <a:solidFill>
                  <a:srgbClr val="FF0000"/>
                </a:solidFill>
              </a:rPr>
              <a:t>7</a:t>
            </a:r>
            <a:r>
              <a:rPr lang="en-US" altLang="zh-TW" dirty="0" smtClean="0"/>
              <a:t>]=“string”; // “string”</a:t>
            </a:r>
            <a:r>
              <a:rPr lang="zh-TW" altLang="en-US" dirty="0" smtClean="0"/>
              <a:t>的長度</a:t>
            </a:r>
            <a:r>
              <a:rPr lang="en-US" altLang="zh-TW" dirty="0" smtClean="0"/>
              <a:t> == 6</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275</a:t>
            </a:fld>
            <a:endParaRPr lang="zh-TW" alt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en-US" altLang="zh-TW" dirty="0" err="1" smtClean="0"/>
              <a:t>typedef</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typedef</a:t>
            </a:r>
            <a:r>
              <a:rPr lang="en-US" altLang="zh-TW" dirty="0" smtClean="0"/>
              <a:t> type name;</a:t>
            </a:r>
          </a:p>
          <a:p>
            <a:r>
              <a:rPr lang="en-US" altLang="zh-TW" dirty="0" err="1" smtClean="0"/>
              <a:t>typedef</a:t>
            </a:r>
            <a:r>
              <a:rPr lang="en-US" altLang="zh-TW" dirty="0" smtClean="0"/>
              <a:t> type name[number];</a:t>
            </a:r>
          </a:p>
          <a:p>
            <a:r>
              <a:rPr lang="en-US" altLang="zh-TW" dirty="0" err="1" smtClean="0"/>
              <a:t>typedef</a:t>
            </a:r>
            <a:r>
              <a:rPr lang="en-US" altLang="zh-TW" dirty="0" smtClean="0"/>
              <a:t> type* name;</a:t>
            </a:r>
          </a:p>
          <a:p>
            <a:endParaRPr lang="en-US" altLang="zh-TW" dirty="0" smtClean="0"/>
          </a:p>
          <a:p>
            <a:r>
              <a:rPr lang="en-US" altLang="zh-TW" dirty="0" smtClean="0"/>
              <a:t>Ex:</a:t>
            </a:r>
          </a:p>
          <a:p>
            <a:pPr lvl="1"/>
            <a:r>
              <a:rPr lang="en-US" altLang="zh-TW" dirty="0" err="1" smtClean="0"/>
              <a:t>typedef</a:t>
            </a:r>
            <a:r>
              <a:rPr lang="en-US" altLang="zh-TW" dirty="0" smtClean="0"/>
              <a:t> unsigned long </a:t>
            </a:r>
            <a:r>
              <a:rPr lang="en-US" altLang="zh-TW" dirty="0" err="1" smtClean="0"/>
              <a:t>long</a:t>
            </a:r>
            <a:r>
              <a:rPr lang="en-US" altLang="zh-TW" dirty="0" smtClean="0"/>
              <a:t> </a:t>
            </a:r>
            <a:r>
              <a:rPr lang="en-US" altLang="zh-TW" dirty="0" err="1" smtClean="0"/>
              <a:t>ULLNumber</a:t>
            </a:r>
            <a:r>
              <a:rPr lang="en-US" altLang="zh-TW" dirty="0" smtClean="0"/>
              <a:t>;</a:t>
            </a:r>
          </a:p>
          <a:p>
            <a:pPr lvl="1"/>
            <a:r>
              <a:rPr lang="en-US" altLang="zh-TW" dirty="0" err="1" smtClean="0"/>
              <a:t>typedef</a:t>
            </a:r>
            <a:r>
              <a:rPr lang="en-US" altLang="zh-TW" dirty="0" smtClean="0"/>
              <a:t> char PATH[256];</a:t>
            </a:r>
          </a:p>
          <a:p>
            <a:pPr lvl="1"/>
            <a:r>
              <a:rPr lang="en-US" altLang="zh-TW" dirty="0" err="1" smtClean="0"/>
              <a:t>typedef</a:t>
            </a:r>
            <a:r>
              <a:rPr lang="en-US" altLang="zh-TW" dirty="0" smtClean="0"/>
              <a:t> void* HANDLE;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276</a:t>
            </a:fld>
            <a:endParaRPr lang="zh-TW" altLang="en-US"/>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491880" cy="14081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graphicFrame>
        <p:nvGraphicFramePr>
          <p:cNvPr id="5" name="內容版面配置區 4"/>
          <p:cNvGraphicFramePr>
            <a:graphicFrameLocks noGrp="1"/>
          </p:cNvGraphicFramePr>
          <p:nvPr>
            <p:ph idx="1"/>
          </p:nvPr>
        </p:nvGraphicFramePr>
        <p:xfrm>
          <a:off x="3455369" y="3"/>
          <a:ext cx="5688631" cy="6857997"/>
        </p:xfrm>
        <a:graphic>
          <a:graphicData uri="http://schemas.openxmlformats.org/drawingml/2006/table">
            <a:tbl>
              <a:tblPr firstRow="1" bandRow="1">
                <a:tableStyleId>{5C22544A-7EE6-4342-B048-85BDC9FD1C3A}</a:tableStyleId>
              </a:tblPr>
              <a:tblGrid>
                <a:gridCol w="284154"/>
                <a:gridCol w="656453"/>
                <a:gridCol w="3694573"/>
                <a:gridCol w="1053451"/>
              </a:tblGrid>
              <a:tr h="415636">
                <a:tc>
                  <a:txBody>
                    <a:bodyPr/>
                    <a:lstStyle/>
                    <a:p>
                      <a:endParaRPr lang="zh-TW" altLang="en-US" sz="1200" dirty="0"/>
                    </a:p>
                  </a:txBody>
                  <a:tcPr marL="0" marR="0" marT="0" marB="0" anchor="ctr"/>
                </a:tc>
                <a:tc>
                  <a:txBody>
                    <a:bodyPr/>
                    <a:lstStyle/>
                    <a:p>
                      <a:r>
                        <a:rPr lang="zh-TW" altLang="en-US" sz="1200"/>
                        <a:t>運算子</a:t>
                      </a:r>
                      <a:br>
                        <a:rPr lang="zh-TW" altLang="en-US" sz="1200"/>
                      </a:br>
                      <a:r>
                        <a:rPr lang="en-US" sz="1200"/>
                        <a:t>Operator</a:t>
                      </a:r>
                    </a:p>
                  </a:txBody>
                  <a:tcPr marL="0" marR="0" marT="0" marB="0" anchor="ctr"/>
                </a:tc>
                <a:tc>
                  <a:txBody>
                    <a:bodyPr/>
                    <a:lstStyle/>
                    <a:p>
                      <a:r>
                        <a:rPr lang="zh-TW" altLang="en-US" sz="1200" dirty="0"/>
                        <a:t>說 明</a:t>
                      </a:r>
                      <a:br>
                        <a:rPr lang="zh-TW" altLang="en-US" sz="1200" dirty="0"/>
                      </a:br>
                      <a:r>
                        <a:rPr lang="en-US" sz="1200" dirty="0"/>
                        <a:t>Description</a:t>
                      </a:r>
                    </a:p>
                  </a:txBody>
                  <a:tcPr marL="0" marR="0" marT="0" marB="0" anchor="ctr"/>
                </a:tc>
                <a:tc>
                  <a:txBody>
                    <a:bodyPr/>
                    <a:lstStyle/>
                    <a:p>
                      <a:r>
                        <a:rPr lang="zh-TW" altLang="en-US" sz="1200" dirty="0"/>
                        <a:t>結合順序</a:t>
                      </a:r>
                      <a:br>
                        <a:rPr lang="zh-TW" altLang="en-US" sz="1200" dirty="0"/>
                      </a:br>
                      <a:r>
                        <a:rPr lang="en-US" sz="1200" dirty="0" err="1"/>
                        <a:t>Associativity</a:t>
                      </a:r>
                      <a:endParaRPr lang="en-US" sz="1200" dirty="0"/>
                    </a:p>
                  </a:txBody>
                  <a:tcPr marL="0" marR="0" marT="0" marB="0" anchor="ctr"/>
                </a:tc>
              </a:tr>
              <a:tr h="1039091">
                <a:tc>
                  <a:txBody>
                    <a:bodyPr/>
                    <a:lstStyle/>
                    <a:p>
                      <a:r>
                        <a:rPr lang="en-US" altLang="zh-TW" sz="1200"/>
                        <a:t>1</a:t>
                      </a:r>
                    </a:p>
                  </a:txBody>
                  <a:tcPr marL="0" marR="0" marT="0" marB="0" anchor="ctr"/>
                </a:tc>
                <a:tc>
                  <a:txBody>
                    <a:bodyPr/>
                    <a:lstStyle/>
                    <a:p>
                      <a:r>
                        <a:rPr lang="en-US" altLang="zh-TW" sz="1200" dirty="0"/>
                        <a:t>()</a:t>
                      </a:r>
                      <a:br>
                        <a:rPr lang="en-US" altLang="zh-TW" sz="1200" dirty="0"/>
                      </a:br>
                      <a:r>
                        <a:rPr lang="en-US" altLang="zh-TW" sz="1200" dirty="0"/>
                        <a:t>[]</a:t>
                      </a:r>
                      <a:br>
                        <a:rPr lang="en-US" altLang="zh-TW" sz="1200" dirty="0"/>
                      </a:br>
                      <a:r>
                        <a:rPr lang="en-US" altLang="zh-TW" sz="1200" dirty="0"/>
                        <a:t>-&gt;</a:t>
                      </a:r>
                      <a:br>
                        <a:rPr lang="en-US" altLang="zh-TW" sz="1200" dirty="0"/>
                      </a:br>
                      <a:r>
                        <a:rPr lang="en-US" altLang="zh-TW" sz="1200" dirty="0"/>
                        <a:t>.</a:t>
                      </a:r>
                      <a:br>
                        <a:rPr lang="en-US" altLang="zh-TW" sz="1200" dirty="0"/>
                      </a:br>
                      <a:r>
                        <a:rPr lang="en-US" altLang="zh-TW" sz="1200" dirty="0"/>
                        <a:t>++ --</a:t>
                      </a:r>
                    </a:p>
                  </a:txBody>
                  <a:tcPr marL="0" marR="0" marT="0" marB="0" anchor="ctr"/>
                </a:tc>
                <a:tc>
                  <a:txBody>
                    <a:bodyPr/>
                    <a:lstStyle/>
                    <a:p>
                      <a:r>
                        <a:rPr lang="en-US" sz="1200" dirty="0"/>
                        <a:t>Function call</a:t>
                      </a:r>
                      <a:br>
                        <a:rPr lang="en-US" sz="1200" dirty="0"/>
                      </a:br>
                      <a:r>
                        <a:rPr lang="en-US" sz="1200" dirty="0"/>
                        <a:t>Array subscripting</a:t>
                      </a:r>
                      <a:br>
                        <a:rPr lang="en-US" sz="1200" dirty="0"/>
                      </a:br>
                      <a:r>
                        <a:rPr lang="en-US" sz="1200" dirty="0"/>
                        <a:t>Element selection (of </a:t>
                      </a:r>
                      <a:r>
                        <a:rPr lang="en-US" sz="1200" dirty="0" err="1"/>
                        <a:t>struct</a:t>
                      </a:r>
                      <a:r>
                        <a:rPr lang="en-US" sz="1200" dirty="0"/>
                        <a:t> or union) through pointer</a:t>
                      </a:r>
                      <a:br>
                        <a:rPr lang="en-US" sz="1200" dirty="0"/>
                      </a:br>
                      <a:r>
                        <a:rPr lang="en-US" sz="1200" dirty="0"/>
                        <a:t>Element selection (of </a:t>
                      </a:r>
                      <a:r>
                        <a:rPr lang="en-US" sz="1200" dirty="0" err="1"/>
                        <a:t>struct</a:t>
                      </a:r>
                      <a:r>
                        <a:rPr lang="en-US" sz="1200" dirty="0"/>
                        <a:t> or union) by reference</a:t>
                      </a:r>
                      <a:br>
                        <a:rPr lang="en-US" sz="1200" dirty="0"/>
                      </a:br>
                      <a:r>
                        <a:rPr lang="en-US" sz="1200" dirty="0"/>
                        <a:t>increment/decrement (suffix) </a:t>
                      </a:r>
                      <a:endParaRPr lang="zh-TW" altLang="en-US" sz="1200" dirty="0"/>
                    </a:p>
                  </a:txBody>
                  <a:tcPr marL="0" marR="0" marT="0" marB="0" anchor="ctr"/>
                </a:tc>
                <a:tc>
                  <a:txBody>
                    <a:bodyPr/>
                    <a:lstStyle/>
                    <a:p>
                      <a:r>
                        <a:rPr lang="zh-TW" altLang="en-US" sz="1200"/>
                        <a:t>左至右</a:t>
                      </a:r>
                    </a:p>
                  </a:txBody>
                  <a:tcPr marL="0" marR="0" marT="0" marB="0" anchor="ctr"/>
                </a:tc>
              </a:tr>
              <a:tr h="1662545">
                <a:tc>
                  <a:txBody>
                    <a:bodyPr/>
                    <a:lstStyle/>
                    <a:p>
                      <a:r>
                        <a:rPr lang="en-US" altLang="zh-TW" sz="1200"/>
                        <a:t>2</a:t>
                      </a:r>
                    </a:p>
                  </a:txBody>
                  <a:tcPr marL="0" marR="0" marT="0" marB="0" anchor="ctr"/>
                </a:tc>
                <a:tc>
                  <a:txBody>
                    <a:bodyPr/>
                    <a:lstStyle/>
                    <a:p>
                      <a:r>
                        <a:rPr lang="en-US" sz="1200" dirty="0"/>
                        <a:t>!</a:t>
                      </a:r>
                      <a:br>
                        <a:rPr lang="en-US" sz="1200" dirty="0"/>
                      </a:br>
                      <a:r>
                        <a:rPr lang="en-US" sz="1200" dirty="0"/>
                        <a:t>~</a:t>
                      </a:r>
                      <a:br>
                        <a:rPr lang="en-US" sz="1200" dirty="0"/>
                      </a:br>
                      <a:r>
                        <a:rPr lang="en-US" sz="1200" dirty="0"/>
                        <a:t>++ --</a:t>
                      </a:r>
                      <a:br>
                        <a:rPr lang="en-US" sz="1200" dirty="0"/>
                      </a:br>
                      <a:r>
                        <a:rPr lang="en-US" sz="1200" dirty="0"/>
                        <a:t>+ -</a:t>
                      </a:r>
                      <a:br>
                        <a:rPr lang="en-US" sz="1200" dirty="0"/>
                      </a:br>
                      <a:r>
                        <a:rPr lang="en-US" sz="1200" dirty="0"/>
                        <a:t>*</a:t>
                      </a:r>
                      <a:br>
                        <a:rPr lang="en-US" sz="1200" dirty="0"/>
                      </a:br>
                      <a:r>
                        <a:rPr lang="en-US" sz="1200" dirty="0"/>
                        <a:t>&amp;</a:t>
                      </a:r>
                      <a:br>
                        <a:rPr lang="en-US" sz="1200" dirty="0"/>
                      </a:br>
                      <a:r>
                        <a:rPr lang="en-US" sz="1200" dirty="0"/>
                        <a:t>(type)</a:t>
                      </a:r>
                      <a:br>
                        <a:rPr lang="en-US" sz="1200" dirty="0"/>
                      </a:br>
                      <a:r>
                        <a:rPr lang="en-US" sz="1200" dirty="0" err="1"/>
                        <a:t>sizeof</a:t>
                      </a:r>
                      <a:endParaRPr lang="en-US" sz="1200" dirty="0"/>
                    </a:p>
                  </a:txBody>
                  <a:tcPr marL="0" marR="0" marT="0" marB="0" anchor="ctr"/>
                </a:tc>
                <a:tc>
                  <a:txBody>
                    <a:bodyPr/>
                    <a:lstStyle/>
                    <a:p>
                      <a:r>
                        <a:rPr lang="en-US" sz="1200"/>
                        <a:t>logic NOT</a:t>
                      </a:r>
                      <a:br>
                        <a:rPr lang="en-US" sz="1200"/>
                      </a:br>
                      <a:r>
                        <a:rPr lang="en-US" sz="1200"/>
                        <a:t>bitwise NOT</a:t>
                      </a:r>
                      <a:br>
                        <a:rPr lang="en-US" sz="1200"/>
                      </a:br>
                      <a:r>
                        <a:rPr lang="en-US" sz="1200"/>
                        <a:t>increment/decrement (prefix)</a:t>
                      </a:r>
                      <a:br>
                        <a:rPr lang="en-US" sz="1200"/>
                      </a:br>
                      <a:r>
                        <a:rPr lang="en-US" sz="1200"/>
                        <a:t>unary plus and minus </a:t>
                      </a:r>
                      <a:br>
                        <a:rPr lang="en-US" sz="1200"/>
                      </a:br>
                      <a:r>
                        <a:rPr lang="en-US" sz="1200"/>
                        <a:t>Indirection (dereference, right value)</a:t>
                      </a:r>
                      <a:br>
                        <a:rPr lang="en-US" sz="1200"/>
                      </a:br>
                      <a:r>
                        <a:rPr lang="en-US" sz="1200"/>
                        <a:t>Address-of (left value)</a:t>
                      </a:r>
                      <a:br>
                        <a:rPr lang="en-US" sz="1200"/>
                      </a:br>
                      <a:r>
                        <a:rPr lang="en-US" sz="1200"/>
                        <a:t>type cast</a:t>
                      </a:r>
                      <a:br>
                        <a:rPr lang="en-US" sz="1200"/>
                      </a:br>
                      <a:r>
                        <a:rPr lang="en-US" sz="1200"/>
                        <a:t>Size-of</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3</a:t>
                      </a:r>
                    </a:p>
                  </a:txBody>
                  <a:tcPr marL="0" marR="0" marT="0" marB="0" anchor="ctr"/>
                </a:tc>
                <a:tc>
                  <a:txBody>
                    <a:bodyPr/>
                    <a:lstStyle/>
                    <a:p>
                      <a:r>
                        <a:rPr lang="zh-TW" altLang="en-US" sz="1200"/>
                        <a:t>* </a:t>
                      </a:r>
                      <a:r>
                        <a:rPr lang="en-US" altLang="zh-TW" sz="1200"/>
                        <a:t>/ %</a:t>
                      </a:r>
                    </a:p>
                  </a:txBody>
                  <a:tcPr marL="0" marR="0" marT="0" marB="0" anchor="ctr"/>
                </a:tc>
                <a:tc>
                  <a:txBody>
                    <a:bodyPr/>
                    <a:lstStyle/>
                    <a:p>
                      <a:r>
                        <a:rPr lang="en-US" sz="1200"/>
                        <a:t>Arithmetic multiplication, division, and remainder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4</a:t>
                      </a:r>
                    </a:p>
                  </a:txBody>
                  <a:tcPr marL="0" marR="0" marT="0" marB="0" anchor="ctr"/>
                </a:tc>
                <a:tc>
                  <a:txBody>
                    <a:bodyPr/>
                    <a:lstStyle/>
                    <a:p>
                      <a:r>
                        <a:rPr lang="en-US" altLang="zh-TW" sz="1200"/>
                        <a:t>+ -</a:t>
                      </a:r>
                    </a:p>
                  </a:txBody>
                  <a:tcPr marL="0" marR="0" marT="0" marB="0" anchor="ctr"/>
                </a:tc>
                <a:tc>
                  <a:txBody>
                    <a:bodyPr/>
                    <a:lstStyle/>
                    <a:p>
                      <a:r>
                        <a:rPr lang="en-US" sz="1200"/>
                        <a:t>Arithmetic addition, subtraction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5</a:t>
                      </a:r>
                    </a:p>
                  </a:txBody>
                  <a:tcPr marL="0" marR="0" marT="0" marB="0" anchor="ctr"/>
                </a:tc>
                <a:tc>
                  <a:txBody>
                    <a:bodyPr/>
                    <a:lstStyle/>
                    <a:p>
                      <a:r>
                        <a:rPr lang="en-US" altLang="zh-TW" sz="1200"/>
                        <a:t>&lt;&lt; &gt;&gt;</a:t>
                      </a:r>
                    </a:p>
                  </a:txBody>
                  <a:tcPr marL="0" marR="0" marT="0" marB="0" anchor="ctr"/>
                </a:tc>
                <a:tc>
                  <a:txBody>
                    <a:bodyPr/>
                    <a:lstStyle/>
                    <a:p>
                      <a:r>
                        <a:rPr lang="en-US" sz="1200"/>
                        <a:t>Bitwise left shift, right shift</a:t>
                      </a:r>
                    </a:p>
                  </a:txBody>
                  <a:tcPr marL="0" marR="0" marT="0" marB="0" anchor="ctr"/>
                </a:tc>
                <a:tc>
                  <a:txBody>
                    <a:bodyPr/>
                    <a:lstStyle/>
                    <a:p>
                      <a:r>
                        <a:rPr lang="zh-TW" altLang="en-US" sz="1200"/>
                        <a:t>左至右</a:t>
                      </a:r>
                    </a:p>
                  </a:txBody>
                  <a:tcPr marL="0" marR="0" marT="0" marB="0" anchor="ctr"/>
                </a:tc>
              </a:tr>
              <a:tr h="415636">
                <a:tc>
                  <a:txBody>
                    <a:bodyPr/>
                    <a:lstStyle/>
                    <a:p>
                      <a:r>
                        <a:rPr lang="en-US" altLang="zh-TW" sz="1200"/>
                        <a:t>6</a:t>
                      </a:r>
                    </a:p>
                  </a:txBody>
                  <a:tcPr marL="0" marR="0" marT="0" marB="0" anchor="ctr"/>
                </a:tc>
                <a:tc>
                  <a:txBody>
                    <a:bodyPr/>
                    <a:lstStyle/>
                    <a:p>
                      <a:r>
                        <a:rPr lang="en-US" altLang="zh-TW" sz="1200"/>
                        <a:t>&lt; &lt;=</a:t>
                      </a:r>
                      <a:br>
                        <a:rPr lang="en-US" altLang="zh-TW" sz="1200"/>
                      </a:br>
                      <a:r>
                        <a:rPr lang="en-US" altLang="zh-TW" sz="1200"/>
                        <a:t>&gt; &gt;=</a:t>
                      </a:r>
                    </a:p>
                  </a:txBody>
                  <a:tcPr marL="0" marR="0" marT="0" marB="0" anchor="ctr"/>
                </a:tc>
                <a:tc>
                  <a:txBody>
                    <a:bodyPr/>
                    <a:lstStyle/>
                    <a:p>
                      <a:r>
                        <a:rPr lang="en-US" sz="1200"/>
                        <a:t>Relational less than, not greater than</a:t>
                      </a:r>
                      <a:br>
                        <a:rPr lang="en-US" sz="1200"/>
                      </a:br>
                      <a:r>
                        <a:rPr lang="en-US" sz="1200"/>
                        <a:t>Relational greater than, not less than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7</a:t>
                      </a:r>
                    </a:p>
                  </a:txBody>
                  <a:tcPr marL="0" marR="0" marT="0" marB="0" anchor="ctr"/>
                </a:tc>
                <a:tc>
                  <a:txBody>
                    <a:bodyPr/>
                    <a:lstStyle/>
                    <a:p>
                      <a:r>
                        <a:rPr lang="en-US" altLang="zh-TW" sz="1200"/>
                        <a:t>== !=</a:t>
                      </a:r>
                    </a:p>
                  </a:txBody>
                  <a:tcPr marL="0" marR="0" marT="0" marB="0" anchor="ctr"/>
                </a:tc>
                <a:tc>
                  <a:txBody>
                    <a:bodyPr/>
                    <a:lstStyle/>
                    <a:p>
                      <a:r>
                        <a:rPr lang="en-US" sz="1200"/>
                        <a:t>Relational equal, not equal</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8</a:t>
                      </a:r>
                    </a:p>
                  </a:txBody>
                  <a:tcPr marL="0" marR="0" marT="0" marB="0" anchor="ctr"/>
                </a:tc>
                <a:tc>
                  <a:txBody>
                    <a:bodyPr/>
                    <a:lstStyle/>
                    <a:p>
                      <a:r>
                        <a:rPr lang="en-US" altLang="zh-TW" sz="1200"/>
                        <a:t>&amp;</a:t>
                      </a:r>
                    </a:p>
                  </a:txBody>
                  <a:tcPr marL="0" marR="0" marT="0" marB="0" anchor="ctr"/>
                </a:tc>
                <a:tc>
                  <a:txBody>
                    <a:bodyPr/>
                    <a:lstStyle/>
                    <a:p>
                      <a:r>
                        <a:rPr lang="en-US" sz="1200"/>
                        <a:t>Bitwise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9</a:t>
                      </a:r>
                    </a:p>
                  </a:txBody>
                  <a:tcPr marL="0" marR="0" marT="0" marB="0" anchor="ctr"/>
                </a:tc>
                <a:tc>
                  <a:txBody>
                    <a:bodyPr/>
                    <a:lstStyle/>
                    <a:p>
                      <a:r>
                        <a:rPr lang="en-US" altLang="zh-TW" sz="1200"/>
                        <a:t>^</a:t>
                      </a:r>
                    </a:p>
                  </a:txBody>
                  <a:tcPr marL="0" marR="0" marT="0" marB="0" anchor="ctr"/>
                </a:tc>
                <a:tc>
                  <a:txBody>
                    <a:bodyPr/>
                    <a:lstStyle/>
                    <a:p>
                      <a:r>
                        <a:rPr lang="en-US" sz="1200"/>
                        <a:t>Bitwise XOR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10</a:t>
                      </a:r>
                    </a:p>
                  </a:txBody>
                  <a:tcPr marL="0" marR="0" marT="0" marB="0" anchor="ctr"/>
                </a:tc>
                <a:tc>
                  <a:txBody>
                    <a:bodyPr/>
                    <a:lstStyle/>
                    <a:p>
                      <a:r>
                        <a:rPr lang="en-US" altLang="zh-TW" sz="1200"/>
                        <a:t>|</a:t>
                      </a:r>
                    </a:p>
                  </a:txBody>
                  <a:tcPr marL="0" marR="0" marT="0" marB="0" anchor="ctr"/>
                </a:tc>
                <a:tc>
                  <a:txBody>
                    <a:bodyPr/>
                    <a:lstStyle/>
                    <a:p>
                      <a:r>
                        <a:rPr lang="en-US" sz="1200"/>
                        <a:t>Bitwise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11</a:t>
                      </a:r>
                    </a:p>
                  </a:txBody>
                  <a:tcPr marL="0" marR="0" marT="0" marB="0" anchor="ctr"/>
                </a:tc>
                <a:tc>
                  <a:txBody>
                    <a:bodyPr/>
                    <a:lstStyle/>
                    <a:p>
                      <a:r>
                        <a:rPr lang="en-US" altLang="zh-TW" sz="1200"/>
                        <a:t>&amp;&amp;</a:t>
                      </a:r>
                    </a:p>
                  </a:txBody>
                  <a:tcPr marL="0" marR="0" marT="0" marB="0" anchor="ctr"/>
                </a:tc>
                <a:tc>
                  <a:txBody>
                    <a:bodyPr/>
                    <a:lstStyle/>
                    <a:p>
                      <a:r>
                        <a:rPr lang="en-US" sz="1200"/>
                        <a:t>Logical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12</a:t>
                      </a:r>
                    </a:p>
                  </a:txBody>
                  <a:tcPr marL="0" marR="0" marT="0" marB="0" anchor="ctr"/>
                </a:tc>
                <a:tc>
                  <a:txBody>
                    <a:bodyPr/>
                    <a:lstStyle/>
                    <a:p>
                      <a:r>
                        <a:rPr lang="en-US" altLang="zh-TW" sz="1200"/>
                        <a:t>||</a:t>
                      </a:r>
                    </a:p>
                  </a:txBody>
                  <a:tcPr marL="0" marR="0" marT="0" marB="0" anchor="ctr"/>
                </a:tc>
                <a:tc>
                  <a:txBody>
                    <a:bodyPr/>
                    <a:lstStyle/>
                    <a:p>
                      <a:r>
                        <a:rPr lang="en-US" sz="1200"/>
                        <a:t>Logical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13</a:t>
                      </a:r>
                    </a:p>
                  </a:txBody>
                  <a:tcPr marL="0" marR="0" marT="0" marB="0" anchor="ctr"/>
                </a:tc>
                <a:tc>
                  <a:txBody>
                    <a:bodyPr/>
                    <a:lstStyle/>
                    <a:p>
                      <a:r>
                        <a:rPr lang="en-US" altLang="zh-TW" sz="1200"/>
                        <a:t>?:</a:t>
                      </a:r>
                    </a:p>
                  </a:txBody>
                  <a:tcPr marL="0" marR="0" marT="0" marB="0" anchor="ctr"/>
                </a:tc>
                <a:tc>
                  <a:txBody>
                    <a:bodyPr/>
                    <a:lstStyle/>
                    <a:p>
                      <a:r>
                        <a:rPr lang="en-US" sz="1200"/>
                        <a:t>Ternary conditional</a:t>
                      </a:r>
                    </a:p>
                  </a:txBody>
                  <a:tcPr marL="0" marR="0" marT="0" marB="0" anchor="ctr"/>
                </a:tc>
                <a:tc>
                  <a:txBody>
                    <a:bodyPr/>
                    <a:lstStyle/>
                    <a:p>
                      <a:r>
                        <a:rPr lang="zh-TW" altLang="en-US" sz="1200" b="1"/>
                        <a:t>右至左</a:t>
                      </a:r>
                      <a:endParaRPr lang="zh-TW" altLang="en-US" sz="1200"/>
                    </a:p>
                  </a:txBody>
                  <a:tcPr marL="0" marR="0" marT="0" marB="0" anchor="ctr"/>
                </a:tc>
              </a:tr>
              <a:tr h="1039091">
                <a:tc>
                  <a:txBody>
                    <a:bodyPr/>
                    <a:lstStyle/>
                    <a:p>
                      <a:r>
                        <a:rPr lang="en-US" altLang="zh-TW" sz="1200"/>
                        <a:t>14</a:t>
                      </a:r>
                    </a:p>
                  </a:txBody>
                  <a:tcPr marL="0" marR="0" marT="0" marB="0" anchor="ctr"/>
                </a:tc>
                <a:tc>
                  <a:txBody>
                    <a:bodyPr/>
                    <a:lstStyle/>
                    <a:p>
                      <a:r>
                        <a:rPr lang="en-US" altLang="zh-TW" sz="1200"/>
                        <a:t>=</a:t>
                      </a:r>
                      <a:br>
                        <a:rPr lang="en-US" altLang="zh-TW" sz="1200"/>
                      </a:br>
                      <a:r>
                        <a:rPr lang="en-US" altLang="zh-TW" sz="1200"/>
                        <a:t>+= -=</a:t>
                      </a:r>
                      <a:br>
                        <a:rPr lang="en-US" altLang="zh-TW" sz="1200"/>
                      </a:br>
                      <a:r>
                        <a:rPr lang="en-US" altLang="zh-TW" sz="1200"/>
                        <a:t>*= /= %=</a:t>
                      </a:r>
                      <a:br>
                        <a:rPr lang="en-US" altLang="zh-TW" sz="1200"/>
                      </a:br>
                      <a:r>
                        <a:rPr lang="en-US" altLang="zh-TW" sz="1200"/>
                        <a:t>&amp;= ^= |=</a:t>
                      </a:r>
                      <a:br>
                        <a:rPr lang="en-US" altLang="zh-TW" sz="1200"/>
                      </a:br>
                      <a:r>
                        <a:rPr lang="en-US" altLang="zh-TW" sz="1200"/>
                        <a:t>&lt;&lt;= &gt;&gt;=</a:t>
                      </a:r>
                    </a:p>
                  </a:txBody>
                  <a:tcPr marL="0" marR="0" marT="0" marB="0" anchor="ctr"/>
                </a:tc>
                <a:tc>
                  <a:txBody>
                    <a:bodyPr/>
                    <a:lstStyle/>
                    <a:p>
                      <a:r>
                        <a:rPr lang="en-US" sz="1200"/>
                        <a:t>Direct assignment</a:t>
                      </a:r>
                      <a:br>
                        <a:rPr lang="en-US" sz="1200"/>
                      </a:br>
                      <a:r>
                        <a:rPr lang="en-US" sz="1200"/>
                        <a:t>Assignment by sum, difference</a:t>
                      </a:r>
                      <a:br>
                        <a:rPr lang="en-US" sz="1200"/>
                      </a:br>
                      <a:r>
                        <a:rPr lang="en-US" sz="1200"/>
                        <a:t>Assignment by product, quotient, remainder</a:t>
                      </a:r>
                      <a:br>
                        <a:rPr lang="en-US" sz="1200"/>
                      </a:br>
                      <a:r>
                        <a:rPr lang="en-US" sz="1200"/>
                        <a:t>Assignment by bitwise AND, XOR, OR</a:t>
                      </a:r>
                      <a:br>
                        <a:rPr lang="en-US" sz="1200"/>
                      </a:br>
                      <a:r>
                        <a:rPr lang="en-US" sz="1200"/>
                        <a:t>Assignment by bitwise left shift, right shift</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15</a:t>
                      </a:r>
                    </a:p>
                  </a:txBody>
                  <a:tcPr marL="0" marR="0" marT="0" marB="0" anchor="ctr"/>
                </a:tc>
                <a:tc>
                  <a:txBody>
                    <a:bodyPr/>
                    <a:lstStyle/>
                    <a:p>
                      <a:r>
                        <a:rPr lang="en-US" altLang="zh-TW" sz="1200"/>
                        <a:t>,</a:t>
                      </a:r>
                    </a:p>
                  </a:txBody>
                  <a:tcPr marL="0" marR="0" marT="0" marB="0" anchor="ctr"/>
                </a:tc>
                <a:tc>
                  <a:txBody>
                    <a:bodyPr/>
                    <a:lstStyle/>
                    <a:p>
                      <a:r>
                        <a:rPr lang="en-US" sz="1200"/>
                        <a:t>Comma</a:t>
                      </a:r>
                    </a:p>
                  </a:txBody>
                  <a:tcPr marL="0" marR="0" marT="0" marB="0" anchor="ctr"/>
                </a:tc>
                <a:tc>
                  <a:txBody>
                    <a:bodyPr/>
                    <a:lstStyle/>
                    <a:p>
                      <a:r>
                        <a:rPr lang="zh-TW" altLang="en-US" sz="1200" dirty="0"/>
                        <a:t>左至右</a:t>
                      </a:r>
                    </a:p>
                  </a:txBody>
                  <a:tcPr marL="0" marR="0" marT="0" marB="0" anchor="ct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277</a:t>
            </a:fld>
            <a:endParaRPr lang="zh-TW" altLang="en-US"/>
          </a:p>
        </p:txBody>
      </p:sp>
      <p:sp>
        <p:nvSpPr>
          <p:cNvPr id="6" name="內容版面配置區 2"/>
          <p:cNvSpPr txBox="1">
            <a:spLocks/>
          </p:cNvSpPr>
          <p:nvPr/>
        </p:nvSpPr>
        <p:spPr>
          <a:xfrm>
            <a:off x="0" y="1484784"/>
            <a:ext cx="3419872" cy="5373216"/>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zh-TW" altLang="en-US" sz="3200" dirty="0" smtClean="0"/>
              <a:t>運算子</a:t>
            </a:r>
            <a:endParaRPr lang="en-US" altLang="zh-TW" sz="3200" dirty="0" smtClean="0"/>
          </a:p>
          <a:p>
            <a:pPr marL="896112" lvl="1" indent="-320040">
              <a:buClr>
                <a:schemeClr val="accent1"/>
              </a:buClr>
              <a:buSzPct val="80000"/>
              <a:buFont typeface="Wingdings 2"/>
              <a:buChar char=""/>
            </a:pPr>
            <a:r>
              <a:rPr lang="zh-TW" altLang="en-US" sz="3200" dirty="0" smtClean="0"/>
              <a:t>有先後順序</a:t>
            </a:r>
            <a:endParaRPr lang="en-US" altLang="zh-TW" sz="3200" dirty="0" smtClean="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771800" cy="1412776"/>
          </a:xfrm>
        </p:spPr>
        <p:txBody>
          <a:bodyPr>
            <a:normAutofit/>
          </a:bodyPr>
          <a:lstStyle/>
          <a:p>
            <a:r>
              <a:rPr lang="en-US" altLang="zh-TW" sz="2800" dirty="0" smtClean="0"/>
              <a:t>C</a:t>
            </a:r>
            <a:r>
              <a:rPr lang="zh-TW" altLang="en-US" sz="2800" dirty="0" smtClean="0"/>
              <a:t>語言程式設計</a:t>
            </a:r>
            <a:r>
              <a:rPr lang="en-US" altLang="zh-TW" sz="2800" dirty="0" smtClean="0"/>
              <a:t>-</a:t>
            </a:r>
            <a:r>
              <a:rPr lang="zh-TW" altLang="en-US" sz="2800" dirty="0" smtClean="0"/>
              <a:t>運算元</a:t>
            </a:r>
            <a:endParaRPr lang="zh-TW" altLang="en-US" sz="2800" dirty="0"/>
          </a:p>
        </p:txBody>
      </p:sp>
      <p:sp>
        <p:nvSpPr>
          <p:cNvPr id="3" name="內容版面配置區 2"/>
          <p:cNvSpPr>
            <a:spLocks noGrp="1"/>
          </p:cNvSpPr>
          <p:nvPr>
            <p:ph idx="1"/>
          </p:nvPr>
        </p:nvSpPr>
        <p:spPr>
          <a:xfrm>
            <a:off x="0" y="1484784"/>
            <a:ext cx="2843808" cy="5373216"/>
          </a:xfrm>
        </p:spPr>
        <p:txBody>
          <a:bodyPr/>
          <a:lstStyle/>
          <a:p>
            <a:r>
              <a:rPr lang="en-US" altLang="zh-TW" dirty="0" smtClean="0"/>
              <a:t>Example</a:t>
            </a:r>
          </a:p>
          <a:p>
            <a:pPr lvl="1"/>
            <a:r>
              <a:rPr lang="zh-TW" altLang="en-US" sz="1800" dirty="0" smtClean="0"/>
              <a:t>利用</a:t>
            </a:r>
            <a:r>
              <a:rPr lang="en-US" altLang="zh-TW" sz="1800" dirty="0" err="1" smtClean="0"/>
              <a:t>metaprogramming</a:t>
            </a:r>
            <a:r>
              <a:rPr lang="zh-TW" altLang="en-US" sz="1800" dirty="0" smtClean="0"/>
              <a:t>設計計算機</a:t>
            </a:r>
            <a:endParaRPr lang="en-US" altLang="zh-TW" sz="1800" dirty="0" smtClean="0"/>
          </a:p>
          <a:p>
            <a:pPr lvl="1"/>
            <a:r>
              <a:rPr lang="en-US" altLang="zh-TW" sz="1800" dirty="0" err="1" smtClean="0"/>
              <a:t>typedef</a:t>
            </a:r>
            <a:endParaRPr lang="en-US" altLang="zh-TW" sz="1800" dirty="0" smtClean="0"/>
          </a:p>
          <a:p>
            <a:pPr lvl="1"/>
            <a:r>
              <a:rPr lang="en-US" altLang="zh-TW" sz="1800" dirty="0" smtClean="0"/>
              <a:t>Array/String</a:t>
            </a:r>
          </a:p>
          <a:p>
            <a:pPr lvl="1"/>
            <a:r>
              <a:rPr lang="zh-TW" altLang="en-US" sz="1800" dirty="0" smtClean="0"/>
              <a:t>字面值</a:t>
            </a:r>
            <a:r>
              <a:rPr lang="en-US" altLang="zh-TW" sz="1800" dirty="0" smtClean="0"/>
              <a:t>/</a:t>
            </a:r>
            <a:r>
              <a:rPr lang="zh-TW" altLang="en-US" sz="1800" dirty="0" smtClean="0"/>
              <a:t>運算子</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278</a:t>
            </a:fld>
            <a:endParaRPr lang="zh-TW" altLang="en-US"/>
          </a:p>
        </p:txBody>
      </p:sp>
      <p:pic>
        <p:nvPicPr>
          <p:cNvPr id="408581" name="Picture 5"/>
          <p:cNvPicPr>
            <a:picLocks noChangeAspect="1" noChangeArrowheads="1"/>
          </p:cNvPicPr>
          <p:nvPr/>
        </p:nvPicPr>
        <p:blipFill>
          <a:blip r:embed="rId2" cstate="print"/>
          <a:srcRect/>
          <a:stretch>
            <a:fillRect/>
          </a:stretch>
        </p:blipFill>
        <p:spPr bwMode="auto">
          <a:xfrm>
            <a:off x="0" y="5373216"/>
            <a:ext cx="9144000" cy="1484784"/>
          </a:xfrm>
          <a:prstGeom prst="rect">
            <a:avLst/>
          </a:prstGeom>
          <a:noFill/>
          <a:ln w="9525">
            <a:noFill/>
            <a:miter lim="800000"/>
            <a:headEnd/>
            <a:tailEnd/>
          </a:ln>
        </p:spPr>
      </p:pic>
      <p:pic>
        <p:nvPicPr>
          <p:cNvPr id="408582" name="Picture 6"/>
          <p:cNvPicPr>
            <a:picLocks noChangeAspect="1" noChangeArrowheads="1"/>
          </p:cNvPicPr>
          <p:nvPr/>
        </p:nvPicPr>
        <p:blipFill>
          <a:blip r:embed="rId3" cstate="print"/>
          <a:srcRect/>
          <a:stretch>
            <a:fillRect/>
          </a:stretch>
        </p:blipFill>
        <p:spPr bwMode="auto">
          <a:xfrm>
            <a:off x="2625436" y="0"/>
            <a:ext cx="6518563" cy="5373216"/>
          </a:xfrm>
          <a:prstGeom prst="rect">
            <a:avLst/>
          </a:prstGeom>
          <a:noFill/>
          <a:ln w="9525">
            <a:noFill/>
            <a:miter lim="800000"/>
            <a:headEnd/>
            <a:tailEnd/>
          </a:ln>
        </p:spPr>
      </p:pic>
      <p:pic>
        <p:nvPicPr>
          <p:cNvPr id="408583" name="Picture 7"/>
          <p:cNvPicPr>
            <a:picLocks noChangeAspect="1" noChangeArrowheads="1"/>
          </p:cNvPicPr>
          <p:nvPr/>
        </p:nvPicPr>
        <p:blipFill>
          <a:blip r:embed="rId4" cstate="print"/>
          <a:srcRect/>
          <a:stretch>
            <a:fillRect/>
          </a:stretch>
        </p:blipFill>
        <p:spPr bwMode="auto">
          <a:xfrm>
            <a:off x="5138661" y="0"/>
            <a:ext cx="4005339" cy="1124744"/>
          </a:xfrm>
          <a:prstGeom prst="rect">
            <a:avLst/>
          </a:prstGeom>
          <a:noFill/>
          <a:ln w="25400">
            <a:solidFill>
              <a:schemeClr val="accent1"/>
            </a:solid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zh-TW" altLang="en-US" dirty="0" smtClean="0"/>
              <a:t>浮點數計算機</a:t>
            </a:r>
            <a:endParaRPr lang="en-US" altLang="zh-TW" dirty="0" smtClean="0"/>
          </a:p>
          <a:p>
            <a:pPr lvl="1"/>
            <a:r>
              <a:rPr lang="zh-TW" altLang="en-US" dirty="0" smtClean="0"/>
              <a:t>再次利用</a:t>
            </a:r>
            <a:r>
              <a:rPr lang="en-US" altLang="zh-TW" dirty="0" err="1" smtClean="0"/>
              <a:t>metaprogramming</a:t>
            </a:r>
            <a:r>
              <a:rPr lang="zh-TW" altLang="en-US" dirty="0" smtClean="0"/>
              <a:t>設計計算機</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279</a:t>
            </a:fld>
            <a:endParaRPr lang="zh-TW" altLang="en-US"/>
          </a:p>
        </p:txBody>
      </p:sp>
      <p:pic>
        <p:nvPicPr>
          <p:cNvPr id="409602" name="Picture 2"/>
          <p:cNvPicPr>
            <a:picLocks noChangeAspect="1" noChangeArrowheads="1"/>
          </p:cNvPicPr>
          <p:nvPr/>
        </p:nvPicPr>
        <p:blipFill>
          <a:blip r:embed="rId2" cstate="print"/>
          <a:srcRect/>
          <a:stretch>
            <a:fillRect/>
          </a:stretch>
        </p:blipFill>
        <p:spPr bwMode="auto">
          <a:xfrm>
            <a:off x="3707904" y="5013176"/>
            <a:ext cx="5436096" cy="1844824"/>
          </a:xfrm>
          <a:prstGeom prst="rect">
            <a:avLst/>
          </a:prstGeom>
          <a:noFill/>
          <a:ln w="9525">
            <a:noFill/>
            <a:miter lim="800000"/>
            <a:headEnd/>
            <a:tailEnd/>
          </a:ln>
        </p:spPr>
      </p:pic>
      <p:pic>
        <p:nvPicPr>
          <p:cNvPr id="409603" name="Picture 3"/>
          <p:cNvPicPr>
            <a:picLocks noChangeAspect="1" noChangeArrowheads="1"/>
          </p:cNvPicPr>
          <p:nvPr/>
        </p:nvPicPr>
        <p:blipFill>
          <a:blip r:embed="rId3" cstate="print"/>
          <a:srcRect/>
          <a:stretch>
            <a:fillRect/>
          </a:stretch>
        </p:blipFill>
        <p:spPr bwMode="auto">
          <a:xfrm>
            <a:off x="3707904" y="0"/>
            <a:ext cx="5436095" cy="5013176"/>
          </a:xfrm>
          <a:prstGeom prst="rect">
            <a:avLst/>
          </a:prstGeom>
          <a:noFill/>
          <a:ln w="9525">
            <a:noFill/>
            <a:miter lim="800000"/>
            <a:headEnd/>
            <a:tailEnd/>
          </a:ln>
        </p:spPr>
      </p:pic>
      <p:pic>
        <p:nvPicPr>
          <p:cNvPr id="409604" name="Picture 4"/>
          <p:cNvPicPr>
            <a:picLocks noChangeAspect="1" noChangeArrowheads="1"/>
          </p:cNvPicPr>
          <p:nvPr/>
        </p:nvPicPr>
        <p:blipFill>
          <a:blip r:embed="rId4" cstate="print"/>
          <a:srcRect/>
          <a:stretch>
            <a:fillRect/>
          </a:stretch>
        </p:blipFill>
        <p:spPr bwMode="auto">
          <a:xfrm>
            <a:off x="0" y="5705872"/>
            <a:ext cx="3707904" cy="1152128"/>
          </a:xfrm>
          <a:prstGeom prst="rect">
            <a:avLst/>
          </a:prstGeom>
          <a:noFill/>
          <a:ln w="9525">
            <a:noFill/>
            <a:miter lim="800000"/>
            <a:headEnd/>
            <a:tailEnd/>
          </a:ln>
        </p:spPr>
      </p:pic>
      <p:pic>
        <p:nvPicPr>
          <p:cNvPr id="409605" name="Picture 5"/>
          <p:cNvPicPr>
            <a:picLocks noChangeAspect="1" noChangeArrowheads="1"/>
          </p:cNvPicPr>
          <p:nvPr/>
        </p:nvPicPr>
        <p:blipFill>
          <a:blip r:embed="rId5" cstate="print"/>
          <a:srcRect/>
          <a:stretch>
            <a:fillRect/>
          </a:stretch>
        </p:blipFill>
        <p:spPr bwMode="auto">
          <a:xfrm>
            <a:off x="0" y="4365104"/>
            <a:ext cx="3707903" cy="13473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347864" cy="5373216"/>
          </a:xfrm>
        </p:spPr>
        <p:txBody>
          <a:bodyPr/>
          <a:lstStyle/>
          <a:p>
            <a:r>
              <a:rPr lang="zh-TW" altLang="en-US" dirty="0" smtClean="0"/>
              <a:t>浮點數轉整數</a:t>
            </a:r>
            <a:endParaRPr lang="en-US" altLang="zh-TW" dirty="0" smtClean="0"/>
          </a:p>
          <a:p>
            <a:pPr lvl="1"/>
            <a:r>
              <a:rPr lang="zh-TW" altLang="en-US" dirty="0" smtClean="0"/>
              <a:t>型態不同，大小不同也可轉換</a:t>
            </a:r>
            <a:endParaRPr lang="en-US" altLang="zh-TW" dirty="0" smtClean="0"/>
          </a:p>
          <a:p>
            <a:pPr lvl="1"/>
            <a:r>
              <a:rPr lang="zh-TW" altLang="en-US" dirty="0" smtClean="0"/>
              <a:t>數值上的傳換，轉整數時類式高斯函數</a:t>
            </a:r>
            <a:r>
              <a:rPr lang="en-US" altLang="zh-TW" dirty="0" smtClean="0"/>
              <a:t>[x]</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280</a:t>
            </a:fld>
            <a:endParaRPr lang="zh-TW" altLang="en-US"/>
          </a:p>
        </p:txBody>
      </p:sp>
      <p:pic>
        <p:nvPicPr>
          <p:cNvPr id="416770" name="Picture 2"/>
          <p:cNvPicPr>
            <a:picLocks noChangeAspect="1" noChangeArrowheads="1"/>
          </p:cNvPicPr>
          <p:nvPr/>
        </p:nvPicPr>
        <p:blipFill>
          <a:blip r:embed="rId2" cstate="print"/>
          <a:srcRect/>
          <a:stretch>
            <a:fillRect/>
          </a:stretch>
        </p:blipFill>
        <p:spPr bwMode="auto">
          <a:xfrm>
            <a:off x="0" y="5400675"/>
            <a:ext cx="9144000" cy="1457325"/>
          </a:xfrm>
          <a:prstGeom prst="rect">
            <a:avLst/>
          </a:prstGeom>
          <a:noFill/>
          <a:ln w="9525">
            <a:noFill/>
            <a:miter lim="800000"/>
            <a:headEnd/>
            <a:tailEnd/>
          </a:ln>
        </p:spPr>
      </p:pic>
      <p:pic>
        <p:nvPicPr>
          <p:cNvPr id="416771" name="Picture 3"/>
          <p:cNvPicPr>
            <a:picLocks noChangeAspect="1" noChangeArrowheads="1"/>
          </p:cNvPicPr>
          <p:nvPr/>
        </p:nvPicPr>
        <p:blipFill>
          <a:blip r:embed="rId3" cstate="print"/>
          <a:srcRect/>
          <a:stretch>
            <a:fillRect/>
          </a:stretch>
        </p:blipFill>
        <p:spPr bwMode="auto">
          <a:xfrm>
            <a:off x="3275856" y="1484784"/>
            <a:ext cx="5868144" cy="3960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sz="2400" dirty="0" smtClean="0"/>
              <a:t>顯性轉換</a:t>
            </a:r>
            <a:r>
              <a:rPr lang="en-US" altLang="zh-TW" sz="2400" dirty="0" smtClean="0"/>
              <a:t>:</a:t>
            </a:r>
            <a:r>
              <a:rPr lang="zh-TW" altLang="en-US" sz="2400" dirty="0" smtClean="0"/>
              <a:t> </a:t>
            </a:r>
            <a:r>
              <a:rPr lang="en-US" altLang="zh-TW" sz="2400" dirty="0" smtClean="0"/>
              <a:t>(type)</a:t>
            </a:r>
          </a:p>
          <a:p>
            <a:r>
              <a:rPr lang="zh-TW" altLang="en-US" sz="2400" dirty="0" smtClean="0"/>
              <a:t>隱性轉換</a:t>
            </a:r>
            <a:endParaRPr lang="en-US" altLang="zh-TW" sz="2400" dirty="0" smtClean="0"/>
          </a:p>
          <a:p>
            <a:pPr lvl="1"/>
            <a:r>
              <a:rPr lang="zh-TW" altLang="en-US" sz="2000" dirty="0" smtClean="0"/>
              <a:t>初步轉換</a:t>
            </a:r>
            <a:endParaRPr lang="en-US" altLang="zh-TW" sz="2000" dirty="0" smtClean="0"/>
          </a:p>
          <a:p>
            <a:pPr lvl="1"/>
            <a:endParaRPr lang="en-US" altLang="zh-TW" sz="2000" dirty="0" smtClean="0"/>
          </a:p>
          <a:p>
            <a:pPr lvl="1">
              <a:buNone/>
            </a:pPr>
            <a:endParaRPr lang="en-US" altLang="zh-TW" sz="2000" dirty="0" smtClean="0"/>
          </a:p>
          <a:p>
            <a:pPr lvl="1"/>
            <a:r>
              <a:rPr lang="zh-TW" altLang="en-US" sz="2000" dirty="0" smtClean="0"/>
              <a:t>比較優先權</a:t>
            </a:r>
            <a:endParaRPr lang="en-US" altLang="zh-TW" sz="2000" dirty="0" smtClean="0"/>
          </a:p>
          <a:p>
            <a:pPr lvl="2"/>
            <a:r>
              <a:rPr lang="en-US" altLang="zh-TW" sz="1600" dirty="0" smtClean="0"/>
              <a:t>double &gt; unsigned long &gt; long </a:t>
            </a:r>
            <a:r>
              <a:rPr lang="en-US" altLang="zh-TW" sz="1600" dirty="0" err="1" smtClean="0"/>
              <a:t>int</a:t>
            </a:r>
            <a:r>
              <a:rPr lang="en-US" altLang="zh-TW" sz="1600" dirty="0" smtClean="0"/>
              <a:t> &gt; </a:t>
            </a:r>
            <a:r>
              <a:rPr lang="en-US" altLang="zh-TW" sz="1600" dirty="0" err="1" smtClean="0"/>
              <a:t>int</a:t>
            </a:r>
            <a:endParaRPr lang="en-US" altLang="zh-TW" sz="1600" dirty="0" smtClean="0"/>
          </a:p>
          <a:p>
            <a:r>
              <a:rPr lang="en-US" altLang="zh-TW" sz="2400" dirty="0" smtClean="0"/>
              <a:t>Ex:</a:t>
            </a:r>
          </a:p>
          <a:p>
            <a:pPr lvl="1"/>
            <a:r>
              <a:rPr lang="zh-TW" altLang="en-US" dirty="0" smtClean="0"/>
              <a:t> </a:t>
            </a:r>
            <a:r>
              <a:rPr lang="en-US" altLang="zh-TW" dirty="0" smtClean="0"/>
              <a:t>x = ( a – b ) + ( c *    d    ) / 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281</a:t>
            </a:fld>
            <a:endParaRPr lang="zh-TW" altLang="en-US"/>
          </a:p>
        </p:txBody>
      </p:sp>
      <p:graphicFrame>
        <p:nvGraphicFramePr>
          <p:cNvPr id="7" name="表格 6"/>
          <p:cNvGraphicFramePr>
            <a:graphicFrameLocks noGrp="1"/>
          </p:cNvGraphicFramePr>
          <p:nvPr/>
        </p:nvGraphicFramePr>
        <p:xfrm>
          <a:off x="683568" y="2636912"/>
          <a:ext cx="4536504" cy="822960"/>
        </p:xfrm>
        <a:graphic>
          <a:graphicData uri="http://schemas.openxmlformats.org/drawingml/2006/table">
            <a:tbl>
              <a:tblPr firstRow="1" bandRow="1">
                <a:tableStyleId>{5C22544A-7EE6-4342-B048-85BDC9FD1C3A}</a:tableStyleId>
              </a:tblPr>
              <a:tblGrid>
                <a:gridCol w="2952328"/>
                <a:gridCol w="1584176"/>
              </a:tblGrid>
              <a:tr h="252000">
                <a:tc>
                  <a:txBody>
                    <a:bodyPr/>
                    <a:lstStyle/>
                    <a:p>
                      <a:r>
                        <a:rPr lang="zh-TW" altLang="en-US" sz="1200" dirty="0" smtClean="0"/>
                        <a:t>轉換前型態</a:t>
                      </a:r>
                      <a:endParaRPr lang="zh-TW" altLang="en-US" sz="1200" dirty="0"/>
                    </a:p>
                  </a:txBody>
                  <a:tcPr/>
                </a:tc>
                <a:tc>
                  <a:txBody>
                    <a:bodyPr/>
                    <a:lstStyle/>
                    <a:p>
                      <a:r>
                        <a:rPr lang="zh-TW" altLang="en-US" sz="1200" dirty="0" smtClean="0"/>
                        <a:t>轉換後</a:t>
                      </a:r>
                      <a:endParaRPr lang="zh-TW" altLang="en-US" sz="1200" dirty="0"/>
                    </a:p>
                  </a:txBody>
                  <a:tcPr/>
                </a:tc>
              </a:tr>
              <a:tr h="252000">
                <a:tc>
                  <a:txBody>
                    <a:bodyPr/>
                    <a:lstStyle/>
                    <a:p>
                      <a:r>
                        <a:rPr lang="en-US" altLang="zh-TW" sz="1200" dirty="0" smtClean="0"/>
                        <a:t>char, unsigned char, (unsigned) short </a:t>
                      </a:r>
                      <a:r>
                        <a:rPr lang="en-US" altLang="zh-TW" sz="1200" dirty="0" err="1" smtClean="0"/>
                        <a:t>int</a:t>
                      </a:r>
                      <a:r>
                        <a:rPr lang="en-US" altLang="zh-TW" sz="1200" dirty="0" smtClean="0"/>
                        <a:t>, </a:t>
                      </a:r>
                      <a:r>
                        <a:rPr lang="en-US" altLang="zh-TW" sz="1200" dirty="0" err="1" smtClean="0"/>
                        <a:t>int</a:t>
                      </a:r>
                      <a:endParaRPr lang="zh-TW" altLang="en-US" sz="1200" dirty="0"/>
                    </a:p>
                  </a:txBody>
                  <a:tcPr/>
                </a:tc>
                <a:tc>
                  <a:txBody>
                    <a:bodyPr/>
                    <a:lstStyle/>
                    <a:p>
                      <a:r>
                        <a:rPr lang="en-US" altLang="zh-TW" sz="1200" dirty="0" err="1" smtClean="0"/>
                        <a:t>Int</a:t>
                      </a:r>
                      <a:endParaRPr lang="zh-TW" altLang="en-US" sz="1200" dirty="0"/>
                    </a:p>
                  </a:txBody>
                  <a:tcPr/>
                </a:tc>
              </a:tr>
              <a:tr h="252000">
                <a:tc>
                  <a:txBody>
                    <a:bodyPr/>
                    <a:lstStyle/>
                    <a:p>
                      <a:r>
                        <a:rPr lang="en-US" altLang="zh-TW" sz="1200" dirty="0" smtClean="0"/>
                        <a:t>float, double</a:t>
                      </a:r>
                      <a:endParaRPr lang="zh-TW" altLang="en-US" sz="1200" dirty="0"/>
                    </a:p>
                  </a:txBody>
                  <a:tcPr/>
                </a:tc>
                <a:tc>
                  <a:txBody>
                    <a:bodyPr/>
                    <a:lstStyle/>
                    <a:p>
                      <a:r>
                        <a:rPr lang="en-US" altLang="zh-TW" sz="1200" dirty="0" smtClean="0"/>
                        <a:t>double</a:t>
                      </a:r>
                      <a:endParaRPr lang="zh-TW" altLang="en-US" sz="1200" dirty="0"/>
                    </a:p>
                  </a:txBody>
                  <a:tcPr/>
                </a:tc>
              </a:tr>
            </a:tbl>
          </a:graphicData>
        </a:graphic>
      </p:graphicFrame>
      <p:cxnSp>
        <p:nvCxnSpPr>
          <p:cNvPr id="9" name="直線單箭頭接點 8"/>
          <p:cNvCxnSpPr/>
          <p:nvPr/>
        </p:nvCxnSpPr>
        <p:spPr>
          <a:xfrm>
            <a:off x="2123728"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619672"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2987824"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07904"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499992" y="5517232"/>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403648"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6" name="文字方塊 15"/>
          <p:cNvSpPr txBox="1"/>
          <p:nvPr/>
        </p:nvSpPr>
        <p:spPr>
          <a:xfrm>
            <a:off x="1403648"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7" name="文字方塊 16"/>
          <p:cNvSpPr txBox="1"/>
          <p:nvPr/>
        </p:nvSpPr>
        <p:spPr>
          <a:xfrm>
            <a:off x="1907704"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18" name="文字方塊 17"/>
          <p:cNvSpPr txBox="1"/>
          <p:nvPr/>
        </p:nvSpPr>
        <p:spPr>
          <a:xfrm>
            <a:off x="755576"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9" name="文字方塊 18"/>
          <p:cNvSpPr txBox="1"/>
          <p:nvPr/>
        </p:nvSpPr>
        <p:spPr>
          <a:xfrm>
            <a:off x="3275856" y="4869160"/>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0" name="文字方塊 19"/>
          <p:cNvSpPr txBox="1"/>
          <p:nvPr/>
        </p:nvSpPr>
        <p:spPr>
          <a:xfrm>
            <a:off x="2555776" y="4869160"/>
            <a:ext cx="628698" cy="369332"/>
          </a:xfrm>
          <a:prstGeom prst="rect">
            <a:avLst/>
          </a:prstGeom>
          <a:noFill/>
        </p:spPr>
        <p:txBody>
          <a:bodyPr wrap="none" rtlCol="0">
            <a:spAutoFit/>
          </a:bodyPr>
          <a:lstStyle/>
          <a:p>
            <a:r>
              <a:rPr lang="en-US" altLang="zh-TW" dirty="0" smtClean="0"/>
              <a:t>float</a:t>
            </a:r>
            <a:endParaRPr lang="zh-TW" altLang="en-US" dirty="0"/>
          </a:p>
        </p:txBody>
      </p:sp>
      <p:sp>
        <p:nvSpPr>
          <p:cNvPr id="21" name="文字方塊 20"/>
          <p:cNvSpPr txBox="1"/>
          <p:nvPr/>
        </p:nvSpPr>
        <p:spPr>
          <a:xfrm>
            <a:off x="4283968"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22" name="文字方塊 21"/>
          <p:cNvSpPr txBox="1"/>
          <p:nvPr/>
        </p:nvSpPr>
        <p:spPr>
          <a:xfrm>
            <a:off x="1907704"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3" name="文字方塊 22"/>
          <p:cNvSpPr txBox="1"/>
          <p:nvPr/>
        </p:nvSpPr>
        <p:spPr>
          <a:xfrm>
            <a:off x="2555776" y="5661248"/>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4" name="文字方塊 23"/>
          <p:cNvSpPr txBox="1"/>
          <p:nvPr/>
        </p:nvSpPr>
        <p:spPr>
          <a:xfrm>
            <a:off x="3275856" y="5661248"/>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5" name="文字方塊 24"/>
          <p:cNvSpPr txBox="1"/>
          <p:nvPr/>
        </p:nvSpPr>
        <p:spPr>
          <a:xfrm>
            <a:off x="4283968" y="5661248"/>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6" name="文字方塊 25"/>
          <p:cNvSpPr txBox="1"/>
          <p:nvPr/>
        </p:nvSpPr>
        <p:spPr>
          <a:xfrm>
            <a:off x="1619672" y="6093296"/>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27" name="直線單箭頭接點 26"/>
          <p:cNvCxnSpPr>
            <a:stCxn id="22" idx="2"/>
          </p:cNvCxnSpPr>
          <p:nvPr/>
        </p:nvCxnSpPr>
        <p:spPr>
          <a:xfrm flipH="1">
            <a:off x="1907704" y="6030580"/>
            <a:ext cx="219772"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5" idx="2"/>
          </p:cNvCxnSpPr>
          <p:nvPr/>
        </p:nvCxnSpPr>
        <p:spPr>
          <a:xfrm>
            <a:off x="1623420" y="6030580"/>
            <a:ext cx="21227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275856" y="6108154"/>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35" name="直線單箭頭接點 34"/>
          <p:cNvCxnSpPr/>
          <p:nvPr/>
        </p:nvCxnSpPr>
        <p:spPr>
          <a:xfrm flipH="1">
            <a:off x="3707904" y="5982955"/>
            <a:ext cx="79583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707904" y="6021288"/>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977527" y="5982955"/>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2195736" y="6488668"/>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43" name="直線單箭頭接點 42"/>
          <p:cNvCxnSpPr/>
          <p:nvPr/>
        </p:nvCxnSpPr>
        <p:spPr>
          <a:xfrm flipH="1">
            <a:off x="2699793" y="6381328"/>
            <a:ext cx="1008111"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79712" y="6381328"/>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043608" y="6669360"/>
            <a:ext cx="1213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683568" y="6409903"/>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54" name="直線單箭頭接點 53"/>
          <p:cNvCxnSpPr/>
          <p:nvPr/>
        </p:nvCxnSpPr>
        <p:spPr>
          <a:xfrm flipV="1">
            <a:off x="899592" y="5517232"/>
            <a:ext cx="0"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508104" y="1700808"/>
            <a:ext cx="1590500" cy="646331"/>
          </a:xfrm>
          <a:prstGeom prst="rect">
            <a:avLst/>
          </a:prstGeom>
          <a:noFill/>
        </p:spPr>
        <p:txBody>
          <a:bodyPr wrap="none" rtlCol="0">
            <a:spAutoFit/>
          </a:bodyPr>
          <a:lstStyle/>
          <a:p>
            <a:r>
              <a:rPr lang="zh-TW" altLang="en-US" dirty="0" smtClean="0"/>
              <a:t>資安問題</a:t>
            </a:r>
            <a:r>
              <a:rPr lang="en-US" altLang="zh-TW" dirty="0" smtClean="0"/>
              <a:t>:</a:t>
            </a:r>
          </a:p>
          <a:p>
            <a:r>
              <a:rPr lang="en-US" altLang="zh-TW" dirty="0" smtClean="0">
                <a:solidFill>
                  <a:srgbClr val="FF0000"/>
                </a:solidFill>
              </a:rPr>
              <a:t>type confusion</a:t>
            </a:r>
          </a:p>
        </p:txBody>
      </p:sp>
      <p:pic>
        <p:nvPicPr>
          <p:cNvPr id="418819" name="Picture 3"/>
          <p:cNvPicPr>
            <a:picLocks noChangeAspect="1" noChangeArrowheads="1"/>
          </p:cNvPicPr>
          <p:nvPr/>
        </p:nvPicPr>
        <p:blipFill>
          <a:blip r:embed="rId2" cstate="print"/>
          <a:srcRect/>
          <a:stretch>
            <a:fillRect/>
          </a:stretch>
        </p:blipFill>
        <p:spPr bwMode="auto">
          <a:xfrm>
            <a:off x="5273799" y="2348880"/>
            <a:ext cx="3870201" cy="1831354"/>
          </a:xfrm>
          <a:prstGeom prst="rect">
            <a:avLst/>
          </a:prstGeom>
          <a:noFill/>
          <a:ln w="9525">
            <a:noFill/>
            <a:miter lim="800000"/>
            <a:headEnd/>
            <a:tailEnd/>
          </a:ln>
        </p:spPr>
      </p:pic>
      <p:pic>
        <p:nvPicPr>
          <p:cNvPr id="418820" name="Picture 4"/>
          <p:cNvPicPr>
            <a:picLocks noChangeAspect="1" noChangeArrowheads="1"/>
          </p:cNvPicPr>
          <p:nvPr/>
        </p:nvPicPr>
        <p:blipFill>
          <a:blip r:embed="rId3" cstate="print"/>
          <a:srcRect/>
          <a:stretch>
            <a:fillRect/>
          </a:stretch>
        </p:blipFill>
        <p:spPr bwMode="auto">
          <a:xfrm>
            <a:off x="5292080" y="4149080"/>
            <a:ext cx="3851920" cy="571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275856" cy="3024336"/>
          </a:xfrm>
        </p:spPr>
        <p:txBody>
          <a:bodyPr>
            <a:normAutofit fontScale="92500"/>
          </a:bodyPr>
          <a:lstStyle/>
          <a:p>
            <a:r>
              <a:rPr lang="zh-TW" altLang="en-US" dirty="0" smtClean="0"/>
              <a:t>強制型態轉換</a:t>
            </a:r>
            <a:endParaRPr lang="en-US" altLang="zh-TW" dirty="0" smtClean="0"/>
          </a:p>
          <a:p>
            <a:pPr lvl="1"/>
            <a:r>
              <a:rPr lang="zh-TW" altLang="en-US" dirty="0" smtClean="0"/>
              <a:t>因為</a:t>
            </a:r>
            <a:r>
              <a:rPr lang="en-US" altLang="zh-TW" dirty="0" smtClean="0"/>
              <a:t>double</a:t>
            </a:r>
            <a:r>
              <a:rPr lang="zh-TW" altLang="en-US" dirty="0" smtClean="0"/>
              <a:t>優先</a:t>
            </a:r>
            <a:endParaRPr lang="en-US" altLang="zh-TW" dirty="0" smtClean="0"/>
          </a:p>
          <a:p>
            <a:pPr lvl="1"/>
            <a:r>
              <a:rPr lang="zh-TW" altLang="en-US" dirty="0" smtClean="0"/>
              <a:t>得到 浮點數</a:t>
            </a:r>
            <a:r>
              <a:rPr lang="en-US" altLang="zh-TW" dirty="0" smtClean="0"/>
              <a:t>x, y</a:t>
            </a:r>
            <a:r>
              <a:rPr lang="zh-TW" altLang="en-US" dirty="0" smtClean="0"/>
              <a:t>在</a:t>
            </a:r>
            <a:r>
              <a:rPr lang="en-US" altLang="zh-TW" dirty="0" smtClean="0"/>
              <a:t>x / y</a:t>
            </a:r>
            <a:r>
              <a:rPr lang="zh-TW" altLang="en-US" dirty="0" smtClean="0"/>
              <a:t>運算時會先轉為</a:t>
            </a:r>
            <a:r>
              <a:rPr lang="en-US" altLang="zh-TW" dirty="0" smtClean="0"/>
              <a:t>double</a:t>
            </a:r>
            <a:r>
              <a:rPr lang="zh-TW" altLang="en-US" dirty="0" smtClean="0"/>
              <a:t>再轉為</a:t>
            </a:r>
            <a:r>
              <a:rPr lang="en-US" altLang="zh-TW" dirty="0" err="1" smtClean="0"/>
              <a:t>int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282</a:t>
            </a:fld>
            <a:endParaRPr lang="zh-TW" altLang="en-US"/>
          </a:p>
        </p:txBody>
      </p:sp>
      <p:pic>
        <p:nvPicPr>
          <p:cNvPr id="417794" name="Picture 2"/>
          <p:cNvPicPr>
            <a:picLocks noChangeAspect="1" noChangeArrowheads="1"/>
          </p:cNvPicPr>
          <p:nvPr/>
        </p:nvPicPr>
        <p:blipFill>
          <a:blip r:embed="rId2" cstate="print"/>
          <a:srcRect/>
          <a:stretch>
            <a:fillRect/>
          </a:stretch>
        </p:blipFill>
        <p:spPr bwMode="auto">
          <a:xfrm>
            <a:off x="3275856" y="1484784"/>
            <a:ext cx="5868144" cy="5373216"/>
          </a:xfrm>
          <a:prstGeom prst="rect">
            <a:avLst/>
          </a:prstGeom>
          <a:noFill/>
          <a:ln w="9525">
            <a:noFill/>
            <a:miter lim="800000"/>
            <a:headEnd/>
            <a:tailEnd/>
          </a:ln>
        </p:spPr>
      </p:pic>
      <p:pic>
        <p:nvPicPr>
          <p:cNvPr id="417795" name="Picture 3"/>
          <p:cNvPicPr>
            <a:picLocks noChangeAspect="1" noChangeArrowheads="1"/>
          </p:cNvPicPr>
          <p:nvPr/>
        </p:nvPicPr>
        <p:blipFill>
          <a:blip r:embed="rId3" cstate="print"/>
          <a:srcRect/>
          <a:stretch>
            <a:fillRect/>
          </a:stretch>
        </p:blipFill>
        <p:spPr bwMode="auto">
          <a:xfrm>
            <a:off x="1" y="4509120"/>
            <a:ext cx="3294092" cy="234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巨集定義</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#define CONST </a:t>
            </a:r>
            <a:r>
              <a:rPr lang="en-US" altLang="zh-TW" dirty="0" err="1" smtClean="0"/>
              <a:t>var</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a:t>
            </a:r>
            <a:r>
              <a:rPr lang="zh-TW" altLang="en-US" dirty="0" smtClean="0"/>
              <a:t> </a:t>
            </a:r>
            <a:r>
              <a:rPr lang="en-US" altLang="zh-TW" dirty="0" smtClean="0"/>
              <a:t>do(</a:t>
            </a:r>
            <a:r>
              <a:rPr lang="en-US" altLang="zh-TW" dirty="0" err="1" smtClean="0"/>
              <a:t>arg</a:t>
            </a:r>
            <a:r>
              <a:rPr lang="en-US" altLang="zh-TW" dirty="0" smtClean="0"/>
              <a:t>)</a:t>
            </a:r>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  \</a:t>
            </a:r>
          </a:p>
          <a:p>
            <a:r>
              <a:rPr lang="en-US" altLang="zh-TW" dirty="0" smtClean="0"/>
              <a:t>    do1(</a:t>
            </a:r>
            <a:r>
              <a:rPr lang="en-US" altLang="zh-TW" dirty="0" err="1" smtClean="0"/>
              <a:t>arg</a:t>
            </a:r>
            <a:r>
              <a:rPr lang="en-US" altLang="zh-TW" dirty="0" smtClean="0"/>
              <a:t>)                                   \</a:t>
            </a:r>
          </a:p>
          <a:p>
            <a:r>
              <a:rPr lang="en-US" altLang="zh-TW" dirty="0" smtClean="0"/>
              <a:t>    do2(</a:t>
            </a:r>
            <a:r>
              <a:rPr lang="en-US" altLang="zh-TW" dirty="0" err="1" smtClean="0"/>
              <a:t>arg</a:t>
            </a:r>
            <a:r>
              <a:rPr lang="en-US" altLang="zh-TW" dirty="0" smtClean="0"/>
              <a:t>)</a:t>
            </a:r>
          </a:p>
          <a:p>
            <a:endParaRPr lang="en-US" altLang="zh-TW" dirty="0" smtClean="0"/>
          </a:p>
          <a:p>
            <a:r>
              <a:rPr lang="en-US" altLang="zh-TW" dirty="0" smtClean="0"/>
              <a:t>#define ZERO 0</a:t>
            </a:r>
          </a:p>
          <a:p>
            <a:r>
              <a:rPr lang="en-US" altLang="zh-TW" dirty="0" err="1" smtClean="0"/>
              <a:t>int</a:t>
            </a:r>
            <a:r>
              <a:rPr lang="en-US" altLang="zh-TW" dirty="0" smtClean="0"/>
              <a:t> test=ZERO; =&gt; </a:t>
            </a:r>
            <a:r>
              <a:rPr lang="en-US" altLang="zh-TW" dirty="0" err="1" smtClean="0"/>
              <a:t>int</a:t>
            </a:r>
            <a:r>
              <a:rPr lang="en-US" altLang="zh-TW" dirty="0" smtClean="0"/>
              <a:t> test=0;</a:t>
            </a:r>
          </a:p>
          <a:p>
            <a:r>
              <a:rPr lang="en-US" altLang="zh-TW" dirty="0" smtClean="0"/>
              <a:t>#define ADD(</a:t>
            </a:r>
            <a:r>
              <a:rPr lang="en-US" altLang="zh-TW" dirty="0" err="1" smtClean="0"/>
              <a:t>a,b</a:t>
            </a:r>
            <a:r>
              <a:rPr lang="en-US" altLang="zh-TW" dirty="0" smtClean="0"/>
              <a:t>) </a:t>
            </a:r>
            <a:r>
              <a:rPr lang="en-US" altLang="zh-TW" dirty="0" err="1" smtClean="0"/>
              <a:t>a+b</a:t>
            </a:r>
            <a:endParaRPr lang="en-US" altLang="zh-TW" dirty="0" smtClean="0"/>
          </a:p>
          <a:p>
            <a:r>
              <a:rPr lang="en-US" altLang="zh-TW" dirty="0" err="1" smtClean="0"/>
              <a:t>int</a:t>
            </a:r>
            <a:r>
              <a:rPr lang="en-US" altLang="zh-TW" dirty="0" smtClean="0"/>
              <a:t> test=ADD(1,2) =&gt; </a:t>
            </a:r>
            <a:r>
              <a:rPr lang="en-US" altLang="zh-TW" dirty="0" err="1" smtClean="0"/>
              <a:t>int</a:t>
            </a:r>
            <a:r>
              <a:rPr lang="en-US" altLang="zh-TW" dirty="0" smtClean="0"/>
              <a:t> test=1+2; </a:t>
            </a:r>
          </a:p>
          <a:p>
            <a:r>
              <a:rPr lang="en-US" altLang="zh-TW" dirty="0" smtClean="0"/>
              <a:t>#define ADD(</a:t>
            </a:r>
            <a:r>
              <a:rPr lang="en-US" altLang="zh-TW" dirty="0" err="1" smtClean="0"/>
              <a:t>a,b</a:t>
            </a:r>
            <a:r>
              <a:rPr lang="en-US" altLang="zh-TW" dirty="0" smtClean="0"/>
              <a:t>)</a:t>
            </a:r>
            <a:r>
              <a:rPr lang="en-US" altLang="zh-TW" b="1" dirty="0" smtClean="0"/>
              <a:t> (a)+(b)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283</a:t>
            </a:fld>
            <a:endParaRPr lang="zh-TW" altLang="en-US"/>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en-US" altLang="zh-TW" dirty="0" smtClean="0"/>
              <a:t>if (</a:t>
            </a:r>
            <a:r>
              <a:rPr lang="zh-TW" altLang="en-US" dirty="0" smtClean="0"/>
              <a:t>條件</a:t>
            </a:r>
            <a:r>
              <a:rPr lang="en-US" altLang="zh-TW" dirty="0" smtClean="0"/>
              <a:t>) … else …</a:t>
            </a:r>
          </a:p>
          <a:p>
            <a:pPr lvl="1"/>
            <a:r>
              <a:rPr lang="zh-TW" altLang="en-US" dirty="0" smtClean="0"/>
              <a:t>一行程式時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3">
              <a:buNone/>
            </a:pPr>
            <a:r>
              <a:rPr lang="zh-TW" altLang="en-US" dirty="0" smtClean="0"/>
              <a:t>條件不成立</a:t>
            </a:r>
            <a:r>
              <a:rPr lang="en-US" altLang="zh-TW" dirty="0" smtClean="0"/>
              <a:t>;</a:t>
            </a:r>
          </a:p>
          <a:p>
            <a:pPr lvl="1"/>
            <a:r>
              <a:rPr lang="zh-TW" altLang="en-US" dirty="0" smtClean="0"/>
              <a:t>多行時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1">
              <a:buNone/>
            </a:pPr>
            <a:r>
              <a:rPr lang="en-US" altLang="zh-TW" dirty="0" smtClean="0"/>
              <a:t>		</a:t>
            </a:r>
            <a:r>
              <a:rPr lang="zh-TW" altLang="en-US" dirty="0" smtClean="0"/>
              <a:t> </a:t>
            </a:r>
            <a:r>
              <a:rPr lang="zh-TW" altLang="en-US" sz="2100" dirty="0" smtClean="0"/>
              <a:t>條件不成立</a:t>
            </a:r>
            <a:r>
              <a:rPr lang="en-US" altLang="zh-TW" sz="2100" dirty="0" smtClean="0"/>
              <a:t>;</a:t>
            </a:r>
          </a:p>
          <a:p>
            <a:pPr lvl="1">
              <a:buNone/>
            </a:pPr>
            <a:r>
              <a:rPr lang="zh-TW" altLang="en-US" sz="2100" dirty="0" smtClean="0"/>
              <a:t>           條件不成立</a:t>
            </a:r>
            <a:r>
              <a:rPr lang="en-US" altLang="zh-TW" sz="2100" dirty="0" smtClean="0"/>
              <a:t>;</a:t>
            </a:r>
          </a:p>
          <a:p>
            <a:pPr lvl="2">
              <a:buNone/>
            </a:pPr>
            <a:r>
              <a:rPr lang="en-US" altLang="zh-TW" sz="2500" dirty="0" smtClean="0"/>
              <a:t>}</a:t>
            </a:r>
          </a:p>
          <a:p>
            <a:pPr lvl="1"/>
            <a:endParaRPr lang="en-US" altLang="zh-TW" dirty="0" smtClean="0"/>
          </a:p>
          <a:p>
            <a:r>
              <a:rPr lang="en-US" altLang="zh-TW" dirty="0" smtClean="0"/>
              <a:t>(</a:t>
            </a:r>
            <a:r>
              <a:rPr lang="zh-TW" altLang="en-US" dirty="0" smtClean="0"/>
              <a:t>條件</a:t>
            </a:r>
            <a:r>
              <a:rPr lang="en-US" altLang="zh-TW" dirty="0" smtClean="0"/>
              <a:t>) ? (A) </a:t>
            </a:r>
            <a:r>
              <a:rPr lang="en-US" altLang="zh-TW" dirty="0" smtClean="0">
                <a:sym typeface="Wingdings" pitchFamily="2" charset="2"/>
              </a:rPr>
              <a:t>: (B)</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284</a:t>
            </a:fld>
            <a:endParaRPr lang="zh-TW" alt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輸出兩位數字的問題</a:t>
            </a:r>
            <a:endParaRPr lang="en-US" altLang="zh-TW" dirty="0" smtClean="0"/>
          </a:p>
          <a:p>
            <a:pPr lvl="1"/>
            <a:r>
              <a:rPr lang="en-US" altLang="zh-TW" dirty="0" smtClean="0"/>
              <a:t>0&lt;=a&lt;100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a:t>
            </a:r>
            <a:r>
              <a:rPr lang="en-US" altLang="zh-TW" dirty="0" smtClean="0"/>
              <a:t>0</a:t>
            </a:r>
            <a:r>
              <a:rPr lang="zh-TW" altLang="en-US" dirty="0" smtClean="0"/>
              <a:t>與數字</a:t>
            </a:r>
            <a:r>
              <a:rPr lang="en-US" altLang="zh-TW" dirty="0" smtClean="0"/>
              <a:t>,  10&lt;=a&lt;100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print2(a)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285</a:t>
            </a:fld>
            <a:endParaRPr lang="zh-TW" altLang="en-US"/>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If … else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286</a:t>
            </a:fld>
            <a:endParaRPr lang="zh-TW" altLang="en-US"/>
          </a:p>
        </p:txBody>
      </p:sp>
      <p:pic>
        <p:nvPicPr>
          <p:cNvPr id="410626" name="Picture 2"/>
          <p:cNvPicPr>
            <a:picLocks noChangeAspect="1" noChangeArrowheads="1"/>
          </p:cNvPicPr>
          <p:nvPr/>
        </p:nvPicPr>
        <p:blipFill>
          <a:blip r:embed="rId2" cstate="print"/>
          <a:srcRect/>
          <a:stretch>
            <a:fillRect/>
          </a:stretch>
        </p:blipFill>
        <p:spPr bwMode="auto">
          <a:xfrm>
            <a:off x="0" y="5445225"/>
            <a:ext cx="4227376" cy="1412776"/>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t="3409"/>
          <a:stretch>
            <a:fillRect/>
          </a:stretch>
        </p:blipFill>
        <p:spPr bwMode="auto">
          <a:xfrm>
            <a:off x="4203700" y="1196752"/>
            <a:ext cx="4940300"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輸出</a:t>
            </a:r>
            <a:r>
              <a:rPr lang="zh-TW" altLang="en-US" dirty="0" smtClean="0">
                <a:solidFill>
                  <a:srgbClr val="FF0000"/>
                </a:solidFill>
              </a:rPr>
              <a:t>三</a:t>
            </a:r>
            <a:r>
              <a:rPr lang="zh-TW" altLang="en-US" dirty="0" smtClean="0"/>
              <a:t>位數字的問題</a:t>
            </a:r>
            <a:endParaRPr lang="en-US" altLang="zh-TW" dirty="0" smtClean="0"/>
          </a:p>
          <a:p>
            <a:pPr lvl="1"/>
            <a:r>
              <a:rPr lang="en-US" altLang="zh-TW" dirty="0" smtClean="0"/>
              <a:t>0&lt;=a&lt;1000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時輸出兩個</a:t>
            </a:r>
            <a:r>
              <a:rPr lang="en-US" altLang="zh-TW" dirty="0" smtClean="0"/>
              <a:t>0</a:t>
            </a:r>
            <a:r>
              <a:rPr lang="zh-TW" altLang="en-US" dirty="0" smtClean="0"/>
              <a:t>與數字</a:t>
            </a:r>
            <a:r>
              <a:rPr lang="en-US" altLang="zh-TW" dirty="0" smtClean="0"/>
              <a:t>,  10&lt;=a&lt;100</a:t>
            </a:r>
            <a:r>
              <a:rPr lang="zh-TW" altLang="en-US" dirty="0" smtClean="0"/>
              <a:t>時則輸出一個</a:t>
            </a:r>
            <a:r>
              <a:rPr lang="en-US" altLang="zh-TW" dirty="0" smtClean="0"/>
              <a:t>0</a:t>
            </a:r>
            <a:r>
              <a:rPr lang="zh-TW" altLang="en-US" dirty="0" smtClean="0"/>
              <a:t>與數字</a:t>
            </a:r>
            <a:r>
              <a:rPr lang="en-US" altLang="zh-TW" dirty="0" smtClean="0"/>
              <a:t>, 100&lt;=a&lt;1000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print3(a)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 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 else {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(‘0’+(a%100)/10);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a:t>
            </a:r>
            <a:r>
              <a:rPr lang="zh-TW" altLang="en-US" dirty="0" smtClean="0"/>
              <a:t>                       </a:t>
            </a:r>
            <a:r>
              <a:rPr lang="en-US" altLang="zh-TW" dirty="0" smtClean="0"/>
              <a:t>\</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287</a:t>
            </a:fld>
            <a:endParaRPr lang="zh-TW" altLang="en-US"/>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288</a:t>
            </a:fld>
            <a:endParaRPr lang="zh-TW" altLang="en-US"/>
          </a:p>
        </p:txBody>
      </p:sp>
      <p:pic>
        <p:nvPicPr>
          <p:cNvPr id="411651" name="Picture 3"/>
          <p:cNvPicPr>
            <a:picLocks noChangeAspect="1" noChangeArrowheads="1"/>
          </p:cNvPicPr>
          <p:nvPr/>
        </p:nvPicPr>
        <p:blipFill>
          <a:blip r:embed="rId2" cstate="print"/>
          <a:srcRect/>
          <a:stretch>
            <a:fillRect/>
          </a:stretch>
        </p:blipFill>
        <p:spPr bwMode="auto">
          <a:xfrm>
            <a:off x="0" y="5649160"/>
            <a:ext cx="3563887" cy="1208840"/>
          </a:xfrm>
          <a:prstGeom prst="rect">
            <a:avLst/>
          </a:prstGeom>
          <a:noFill/>
          <a:ln w="9525">
            <a:noFill/>
            <a:miter lim="800000"/>
            <a:headEnd/>
            <a:tailEnd/>
          </a:ln>
        </p:spPr>
      </p:pic>
      <p:pic>
        <p:nvPicPr>
          <p:cNvPr id="414722" name="Picture 2"/>
          <p:cNvPicPr>
            <a:picLocks noChangeAspect="1" noChangeArrowheads="1"/>
          </p:cNvPicPr>
          <p:nvPr/>
        </p:nvPicPr>
        <p:blipFill>
          <a:blip r:embed="rId3" cstate="print"/>
          <a:srcRect/>
          <a:stretch>
            <a:fillRect/>
          </a:stretch>
        </p:blipFill>
        <p:spPr bwMode="auto">
          <a:xfrm>
            <a:off x="3525315" y="1484784"/>
            <a:ext cx="5618685"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zh-TW" altLang="en-US" dirty="0" smtClean="0"/>
              <a:t>巢狀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289</a:t>
            </a:fld>
            <a:endParaRPr lang="zh-TW" altLang="en-US"/>
          </a:p>
        </p:txBody>
      </p:sp>
      <p:pic>
        <p:nvPicPr>
          <p:cNvPr id="412675" name="Picture 3"/>
          <p:cNvPicPr>
            <a:picLocks noChangeAspect="1" noChangeArrowheads="1"/>
          </p:cNvPicPr>
          <p:nvPr/>
        </p:nvPicPr>
        <p:blipFill>
          <a:blip r:embed="rId2" cstate="print"/>
          <a:srcRect/>
          <a:stretch>
            <a:fillRect/>
          </a:stretch>
        </p:blipFill>
        <p:spPr bwMode="auto">
          <a:xfrm>
            <a:off x="1" y="5494892"/>
            <a:ext cx="3707903" cy="1363108"/>
          </a:xfrm>
          <a:prstGeom prst="rect">
            <a:avLst/>
          </a:prstGeom>
          <a:noFill/>
          <a:ln w="9525">
            <a:noFill/>
            <a:miter lim="800000"/>
            <a:headEnd/>
            <a:tailEnd/>
          </a:ln>
        </p:spPr>
      </p:pic>
      <p:pic>
        <p:nvPicPr>
          <p:cNvPr id="412676" name="Picture 4"/>
          <p:cNvPicPr>
            <a:picLocks noChangeAspect="1" noChangeArrowheads="1"/>
          </p:cNvPicPr>
          <p:nvPr/>
        </p:nvPicPr>
        <p:blipFill>
          <a:blip r:embed="rId3" cstate="print"/>
          <a:srcRect/>
          <a:stretch>
            <a:fillRect/>
          </a:stretch>
        </p:blipFill>
        <p:spPr bwMode="auto">
          <a:xfrm>
            <a:off x="3707904" y="1484784"/>
            <a:ext cx="5436096"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290</a:t>
            </a:fld>
            <a:endParaRPr lang="zh-TW" altLang="en-US"/>
          </a:p>
        </p:txBody>
      </p:sp>
      <p:pic>
        <p:nvPicPr>
          <p:cNvPr id="413698" name="Picture 2"/>
          <p:cNvPicPr>
            <a:picLocks noChangeAspect="1" noChangeArrowheads="1"/>
          </p:cNvPicPr>
          <p:nvPr/>
        </p:nvPicPr>
        <p:blipFill>
          <a:blip r:embed="rId2" cstate="print"/>
          <a:srcRect/>
          <a:stretch>
            <a:fillRect/>
          </a:stretch>
        </p:blipFill>
        <p:spPr bwMode="auto">
          <a:xfrm>
            <a:off x="1" y="5301208"/>
            <a:ext cx="3315665" cy="1556791"/>
          </a:xfrm>
          <a:prstGeom prst="rect">
            <a:avLst/>
          </a:prstGeom>
          <a:noFill/>
          <a:ln w="9525">
            <a:noFill/>
            <a:miter lim="800000"/>
            <a:headEnd/>
            <a:tailEnd/>
          </a:ln>
        </p:spPr>
      </p:pic>
      <p:pic>
        <p:nvPicPr>
          <p:cNvPr id="413699" name="Picture 3"/>
          <p:cNvPicPr>
            <a:picLocks noChangeAspect="1" noChangeArrowheads="1"/>
          </p:cNvPicPr>
          <p:nvPr/>
        </p:nvPicPr>
        <p:blipFill>
          <a:blip r:embed="rId3" cstate="print"/>
          <a:srcRect/>
          <a:stretch>
            <a:fillRect/>
          </a:stretch>
        </p:blipFill>
        <p:spPr bwMode="auto">
          <a:xfrm>
            <a:off x="3315733" y="1412776"/>
            <a:ext cx="5828267"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291</a:t>
            </a:fld>
            <a:endParaRPr lang="zh-TW" altLang="en-US"/>
          </a:p>
        </p:txBody>
      </p:sp>
      <p:pic>
        <p:nvPicPr>
          <p:cNvPr id="415746" name="Picture 2"/>
          <p:cNvPicPr>
            <a:picLocks noChangeAspect="1" noChangeArrowheads="1"/>
          </p:cNvPicPr>
          <p:nvPr/>
        </p:nvPicPr>
        <p:blipFill>
          <a:blip r:embed="rId2" cstate="print"/>
          <a:srcRect/>
          <a:stretch>
            <a:fillRect/>
          </a:stretch>
        </p:blipFill>
        <p:spPr bwMode="auto">
          <a:xfrm>
            <a:off x="0" y="5301208"/>
            <a:ext cx="3635896" cy="1556792"/>
          </a:xfrm>
          <a:prstGeom prst="rect">
            <a:avLst/>
          </a:prstGeom>
          <a:noFill/>
          <a:ln w="9525">
            <a:noFill/>
            <a:miter lim="800000"/>
            <a:headEnd/>
            <a:tailEnd/>
          </a:ln>
        </p:spPr>
      </p:pic>
      <p:pic>
        <p:nvPicPr>
          <p:cNvPr id="415747" name="Picture 3"/>
          <p:cNvPicPr>
            <a:picLocks noChangeAspect="1" noChangeArrowheads="1"/>
          </p:cNvPicPr>
          <p:nvPr/>
        </p:nvPicPr>
        <p:blipFill>
          <a:blip r:embed="rId3" cstate="print"/>
          <a:srcRect/>
          <a:stretch>
            <a:fillRect/>
          </a:stretch>
        </p:blipFill>
        <p:spPr bwMode="auto">
          <a:xfrm>
            <a:off x="3635896" y="1455012"/>
            <a:ext cx="5508104" cy="5402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4572000" cy="5373216"/>
          </a:xfrm>
        </p:spPr>
        <p:txBody>
          <a:bodyPr/>
          <a:lstStyle/>
          <a:p>
            <a:r>
              <a:rPr lang="en-US" altLang="zh-TW" dirty="0" smtClean="0"/>
              <a:t>while</a:t>
            </a:r>
            <a:r>
              <a:rPr lang="zh-TW" altLang="en-US" dirty="0" smtClean="0"/>
              <a:t>迴圈</a:t>
            </a:r>
            <a:endParaRPr lang="en-US" altLang="zh-TW" dirty="0" smtClean="0"/>
          </a:p>
          <a:p>
            <a:pPr lvl="1"/>
            <a:r>
              <a:rPr lang="zh-TW" altLang="en-US" dirty="0" smtClean="0"/>
              <a:t>當條件不符合時退出迴圈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292</a:t>
            </a:fld>
            <a:endParaRPr lang="zh-TW" altLang="en-US"/>
          </a:p>
        </p:txBody>
      </p:sp>
      <p:pic>
        <p:nvPicPr>
          <p:cNvPr id="419842" name="Picture 2"/>
          <p:cNvPicPr>
            <a:picLocks noChangeAspect="1" noChangeArrowheads="1"/>
          </p:cNvPicPr>
          <p:nvPr/>
        </p:nvPicPr>
        <p:blipFill>
          <a:blip r:embed="rId2" cstate="print"/>
          <a:srcRect/>
          <a:stretch>
            <a:fillRect/>
          </a:stretch>
        </p:blipFill>
        <p:spPr bwMode="auto">
          <a:xfrm>
            <a:off x="4572000" y="1"/>
            <a:ext cx="4572000" cy="4653135"/>
          </a:xfrm>
          <a:prstGeom prst="rect">
            <a:avLst/>
          </a:prstGeom>
          <a:noFill/>
          <a:ln w="9525">
            <a:noFill/>
            <a:miter lim="800000"/>
            <a:headEnd/>
            <a:tailEnd/>
          </a:ln>
        </p:spPr>
      </p:pic>
      <p:pic>
        <p:nvPicPr>
          <p:cNvPr id="419843" name="Picture 3"/>
          <p:cNvPicPr>
            <a:picLocks noChangeAspect="1" noChangeArrowheads="1"/>
          </p:cNvPicPr>
          <p:nvPr/>
        </p:nvPicPr>
        <p:blipFill>
          <a:blip r:embed="rId3" cstate="print"/>
          <a:srcRect/>
          <a:stretch>
            <a:fillRect/>
          </a:stretch>
        </p:blipFill>
        <p:spPr bwMode="auto">
          <a:xfrm>
            <a:off x="0" y="4653135"/>
            <a:ext cx="9144000" cy="22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do…while</a:t>
            </a:r>
            <a:r>
              <a:rPr lang="zh-TW" altLang="en-US" dirty="0" smtClean="0"/>
              <a:t>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293</a:t>
            </a:fld>
            <a:endParaRPr lang="zh-TW" altLang="en-US"/>
          </a:p>
        </p:txBody>
      </p:sp>
      <p:pic>
        <p:nvPicPr>
          <p:cNvPr id="420866" name="Picture 2"/>
          <p:cNvPicPr>
            <a:picLocks noChangeAspect="1" noChangeArrowheads="1"/>
          </p:cNvPicPr>
          <p:nvPr/>
        </p:nvPicPr>
        <p:blipFill>
          <a:blip r:embed="rId2" cstate="print"/>
          <a:srcRect/>
          <a:stretch>
            <a:fillRect/>
          </a:stretch>
        </p:blipFill>
        <p:spPr bwMode="auto">
          <a:xfrm>
            <a:off x="0" y="1988840"/>
            <a:ext cx="6228270" cy="4869160"/>
          </a:xfrm>
          <a:prstGeom prst="rect">
            <a:avLst/>
          </a:prstGeom>
          <a:noFill/>
          <a:ln w="9525">
            <a:noFill/>
            <a:miter lim="800000"/>
            <a:headEnd/>
            <a:tailEnd/>
          </a:ln>
        </p:spPr>
      </p:pic>
      <p:pic>
        <p:nvPicPr>
          <p:cNvPr id="420867" name="Picture 3"/>
          <p:cNvPicPr>
            <a:picLocks noChangeAspect="1" noChangeArrowheads="1"/>
          </p:cNvPicPr>
          <p:nvPr/>
        </p:nvPicPr>
        <p:blipFill>
          <a:blip r:embed="rId3" cstate="print"/>
          <a:srcRect/>
          <a:stretch>
            <a:fillRect/>
          </a:stretch>
        </p:blipFill>
        <p:spPr bwMode="auto">
          <a:xfrm>
            <a:off x="3314700" y="1484784"/>
            <a:ext cx="582930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3203848" cy="4625609"/>
          </a:xfrm>
        </p:spPr>
        <p:txBody>
          <a:bodyPr/>
          <a:lstStyle/>
          <a:p>
            <a:r>
              <a:rPr lang="en-US" altLang="zh-TW" dirty="0" smtClean="0"/>
              <a:t>for</a:t>
            </a:r>
            <a:r>
              <a:rPr lang="zh-TW" altLang="en-US" dirty="0" smtClean="0"/>
              <a:t>迴圈</a:t>
            </a:r>
            <a:endParaRPr lang="en-US" altLang="zh-TW" dirty="0" smtClean="0"/>
          </a:p>
          <a:p>
            <a:r>
              <a:rPr lang="en-US" altLang="zh-TW" dirty="0" smtClean="0"/>
              <a:t>for(</a:t>
            </a:r>
            <a:r>
              <a:rPr lang="zh-TW" altLang="en-US" dirty="0" smtClean="0"/>
              <a:t>初始化</a:t>
            </a:r>
            <a:r>
              <a:rPr lang="en-US" altLang="zh-TW" dirty="0" smtClean="0"/>
              <a:t>;</a:t>
            </a:r>
            <a:r>
              <a:rPr lang="zh-TW" altLang="en-US" dirty="0" smtClean="0"/>
              <a:t>條件</a:t>
            </a:r>
            <a:r>
              <a:rPr lang="en-US" altLang="zh-TW" dirty="0" smtClean="0"/>
              <a:t>;</a:t>
            </a:r>
            <a:r>
              <a:rPr lang="zh-TW" altLang="en-US" dirty="0" smtClean="0"/>
              <a:t>結束前的運算或迴圈下一值的取得</a:t>
            </a:r>
            <a:r>
              <a:rPr lang="en-US" altLang="zh-TW" dirty="0" smtClean="0"/>
              <a:t>)</a:t>
            </a:r>
          </a:p>
          <a:p>
            <a:r>
              <a:rPr lang="en-US" altLang="zh-TW" dirty="0" smtClean="0"/>
              <a:t>Ex:</a:t>
            </a:r>
          </a:p>
          <a:p>
            <a:pPr lvl="1"/>
            <a:r>
              <a:rPr lang="en-US" altLang="zh-TW" sz="2000" dirty="0" err="1" smtClean="0"/>
              <a:t>i</a:t>
            </a:r>
            <a:r>
              <a:rPr lang="en-US" altLang="zh-TW" sz="2000" dirty="0" smtClean="0"/>
              <a:t>=0…99:</a:t>
            </a:r>
          </a:p>
          <a:p>
            <a:pPr lvl="1">
              <a:buNone/>
            </a:pPr>
            <a:r>
              <a:rPr lang="en-US" altLang="zh-TW" sz="2000" dirty="0" smtClean="0"/>
              <a:t>	for(</a:t>
            </a:r>
            <a:r>
              <a:rPr lang="en-US" altLang="zh-TW" sz="2000" dirty="0" err="1" smtClean="0"/>
              <a:t>i</a:t>
            </a:r>
            <a:r>
              <a:rPr lang="en-US" altLang="zh-TW" sz="2000" dirty="0" smtClean="0"/>
              <a:t>=0;i&lt;100;i++)</a:t>
            </a:r>
          </a:p>
          <a:p>
            <a:pPr lvl="1"/>
            <a:r>
              <a:rPr lang="en-US" altLang="zh-TW" sz="2000" dirty="0" err="1" smtClean="0"/>
              <a:t>i</a:t>
            </a:r>
            <a:r>
              <a:rPr lang="en-US" altLang="zh-TW" sz="2000" dirty="0" smtClean="0"/>
              <a:t>=0…100:</a:t>
            </a:r>
          </a:p>
          <a:p>
            <a:pPr lvl="1">
              <a:buNone/>
            </a:pPr>
            <a:r>
              <a:rPr lang="en-US" altLang="zh-TW" sz="2000" dirty="0" smtClean="0"/>
              <a:t>	for(</a:t>
            </a:r>
            <a:r>
              <a:rPr lang="en-US" altLang="zh-TW" sz="2000" dirty="0" err="1" smtClean="0"/>
              <a:t>i</a:t>
            </a:r>
            <a:r>
              <a:rPr lang="en-US" altLang="zh-TW" sz="2000" dirty="0" smtClean="0"/>
              <a:t>=0;i&lt;=100;i++)</a:t>
            </a:r>
            <a:endParaRPr lang="zh-TW" altLang="en-US" sz="2000" dirty="0" smtClean="0"/>
          </a:p>
          <a:p>
            <a:pPr lvl="1"/>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294</a:t>
            </a:fld>
            <a:endParaRPr lang="zh-TW" altLang="en-US"/>
          </a:p>
        </p:txBody>
      </p:sp>
      <p:pic>
        <p:nvPicPr>
          <p:cNvPr id="421890" name="Picture 2"/>
          <p:cNvPicPr>
            <a:picLocks noChangeAspect="1" noChangeArrowheads="1"/>
          </p:cNvPicPr>
          <p:nvPr/>
        </p:nvPicPr>
        <p:blipFill>
          <a:blip r:embed="rId2" cstate="print"/>
          <a:srcRect/>
          <a:stretch>
            <a:fillRect/>
          </a:stretch>
        </p:blipFill>
        <p:spPr bwMode="auto">
          <a:xfrm>
            <a:off x="3203848" y="1412776"/>
            <a:ext cx="5940152"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059832" cy="14127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2987824" cy="4625609"/>
          </a:xfrm>
        </p:spPr>
        <p:txBody>
          <a:bodyPr/>
          <a:lstStyle/>
          <a:p>
            <a:r>
              <a:rPr lang="en-US" altLang="zh-TW" dirty="0" smtClean="0"/>
              <a:t>switch</a:t>
            </a:r>
          </a:p>
          <a:p>
            <a:pPr lvl="1"/>
            <a:r>
              <a:rPr lang="zh-TW" altLang="en-US" dirty="0" smtClean="0"/>
              <a:t>通常判斷多次一個常數值時使用</a:t>
            </a:r>
            <a:r>
              <a:rPr lang="en-US" altLang="zh-TW" dirty="0" smtClean="0"/>
              <a:t>switch</a:t>
            </a:r>
            <a:r>
              <a:rPr lang="zh-TW" altLang="en-US" dirty="0" smtClean="0"/>
              <a:t>較有可讀性</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295</a:t>
            </a:fld>
            <a:endParaRPr lang="zh-TW" altLang="en-US"/>
          </a:p>
        </p:txBody>
      </p:sp>
      <p:pic>
        <p:nvPicPr>
          <p:cNvPr id="422914" name="Picture 2"/>
          <p:cNvPicPr>
            <a:picLocks noChangeAspect="1" noChangeArrowheads="1"/>
          </p:cNvPicPr>
          <p:nvPr/>
        </p:nvPicPr>
        <p:blipFill>
          <a:blip r:embed="rId2" cstate="print"/>
          <a:srcRect/>
          <a:stretch>
            <a:fillRect/>
          </a:stretch>
        </p:blipFill>
        <p:spPr bwMode="auto">
          <a:xfrm>
            <a:off x="-108520" y="4851400"/>
            <a:ext cx="9252520" cy="2006600"/>
          </a:xfrm>
          <a:prstGeom prst="rect">
            <a:avLst/>
          </a:prstGeom>
          <a:noFill/>
          <a:ln w="9525">
            <a:noFill/>
            <a:miter lim="800000"/>
            <a:headEnd/>
            <a:tailEnd/>
          </a:ln>
        </p:spPr>
      </p:pic>
      <p:pic>
        <p:nvPicPr>
          <p:cNvPr id="422915" name="Picture 3"/>
          <p:cNvPicPr>
            <a:picLocks noChangeAspect="1" noChangeArrowheads="1"/>
          </p:cNvPicPr>
          <p:nvPr/>
        </p:nvPicPr>
        <p:blipFill>
          <a:blip r:embed="rId3" cstate="print"/>
          <a:srcRect/>
          <a:stretch>
            <a:fillRect/>
          </a:stretch>
        </p:blipFill>
        <p:spPr bwMode="auto">
          <a:xfrm>
            <a:off x="3067191" y="0"/>
            <a:ext cx="6076809" cy="494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067944" cy="1340768"/>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函數</a:t>
            </a:r>
            <a:endParaRPr lang="zh-TW" altLang="en-US" dirty="0"/>
          </a:p>
        </p:txBody>
      </p:sp>
      <p:sp>
        <p:nvSpPr>
          <p:cNvPr id="3" name="內容版面配置區 2"/>
          <p:cNvSpPr>
            <a:spLocks noGrp="1"/>
          </p:cNvSpPr>
          <p:nvPr>
            <p:ph idx="1"/>
          </p:nvPr>
        </p:nvSpPr>
        <p:spPr>
          <a:xfrm>
            <a:off x="0" y="1484784"/>
            <a:ext cx="4355976" cy="5373216"/>
          </a:xfrm>
        </p:spPr>
        <p:txBody>
          <a:bodyPr/>
          <a:lstStyle/>
          <a:p>
            <a:r>
              <a:rPr lang="zh-TW" altLang="en-US" dirty="0" smtClean="0"/>
              <a:t>函數</a:t>
            </a:r>
            <a:endParaRPr lang="en-US" altLang="zh-TW" dirty="0" smtClean="0"/>
          </a:p>
          <a:p>
            <a:pPr lvl="1"/>
            <a:r>
              <a:rPr lang="zh-TW" altLang="en-US" dirty="0" smtClean="0"/>
              <a:t>可以將設計好的程式放在一個</a:t>
            </a:r>
            <a:r>
              <a:rPr lang="zh-TW" altLang="en-US" dirty="0" smtClean="0"/>
              <a:t>函數當作模組</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296</a:t>
            </a:fld>
            <a:endParaRPr lang="zh-TW" altLang="en-US"/>
          </a:p>
        </p:txBody>
      </p:sp>
      <p:pic>
        <p:nvPicPr>
          <p:cNvPr id="410626" name="Picture 2"/>
          <p:cNvPicPr>
            <a:picLocks noChangeAspect="1" noChangeArrowheads="1"/>
          </p:cNvPicPr>
          <p:nvPr/>
        </p:nvPicPr>
        <p:blipFill>
          <a:blip r:embed="rId2" cstate="print"/>
          <a:srcRect b="35909"/>
          <a:stretch>
            <a:fillRect/>
          </a:stretch>
        </p:blipFill>
        <p:spPr bwMode="auto">
          <a:xfrm>
            <a:off x="5829300" y="0"/>
            <a:ext cx="3314700" cy="3789040"/>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r="58038" b="26656"/>
          <a:stretch>
            <a:fillRect/>
          </a:stretch>
        </p:blipFill>
        <p:spPr bwMode="auto">
          <a:xfrm>
            <a:off x="5796136" y="3789040"/>
            <a:ext cx="3347864" cy="3068960"/>
          </a:xfrm>
          <a:prstGeom prst="rect">
            <a:avLst/>
          </a:prstGeom>
          <a:noFill/>
          <a:ln w="9525">
            <a:noFill/>
            <a:miter lim="800000"/>
            <a:headEnd/>
            <a:tailEnd/>
          </a:ln>
        </p:spPr>
      </p:pic>
      <p:pic>
        <p:nvPicPr>
          <p:cNvPr id="410628" name="Picture 4"/>
          <p:cNvPicPr>
            <a:picLocks noChangeAspect="1" noChangeArrowheads="1"/>
          </p:cNvPicPr>
          <p:nvPr/>
        </p:nvPicPr>
        <p:blipFill>
          <a:blip r:embed="rId3" cstate="print"/>
          <a:srcRect t="72977"/>
          <a:stretch>
            <a:fillRect/>
          </a:stretch>
        </p:blipFill>
        <p:spPr bwMode="auto">
          <a:xfrm>
            <a:off x="0" y="5820813"/>
            <a:ext cx="5796136" cy="1037187"/>
          </a:xfrm>
          <a:prstGeom prst="rect">
            <a:avLst/>
          </a:prstGeom>
          <a:noFill/>
          <a:ln w="9525">
            <a:noFill/>
            <a:miter lim="800000"/>
            <a:headEnd/>
            <a:tailEnd/>
          </a:ln>
        </p:spPr>
      </p:pic>
      <p:pic>
        <p:nvPicPr>
          <p:cNvPr id="410629" name="Picture 5"/>
          <p:cNvPicPr>
            <a:picLocks noChangeAspect="1" noChangeArrowheads="1"/>
          </p:cNvPicPr>
          <p:nvPr/>
        </p:nvPicPr>
        <p:blipFill>
          <a:blip r:embed="rId4" cstate="print"/>
          <a:srcRect/>
          <a:stretch>
            <a:fillRect/>
          </a:stretch>
        </p:blipFill>
        <p:spPr bwMode="auto">
          <a:xfrm>
            <a:off x="0" y="4479670"/>
            <a:ext cx="5796136" cy="1377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緩衝區溢位問題</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297</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xmlns=""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xmlns=""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p14="http://schemas.microsoft.com/office/powerpoint/2010/main" xmlns="" val="3267557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298</a:t>
            </a:fld>
            <a:endParaRPr lang="zh-TW" altLang="en-US"/>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0" y="1484784"/>
            <a:ext cx="9144000" cy="5040560"/>
          </a:xfrm>
        </p:spPr>
        <p:txBody>
          <a:bodyPr>
            <a:normAutofit lnSpcReduction="10000"/>
          </a:bodyPr>
          <a:lstStyle/>
          <a:p>
            <a:r>
              <a:rPr lang="zh-TW" altLang="en-US" dirty="0" smtClean="0"/>
              <a:t>程式設計可以點出許多複雜的資安問題來自於底層</a:t>
            </a:r>
            <a:endParaRPr lang="en-US" altLang="zh-TW" dirty="0" smtClean="0"/>
          </a:p>
          <a:p>
            <a:endParaRPr lang="en-US" altLang="zh-TW" dirty="0" smtClean="0"/>
          </a:p>
          <a:p>
            <a:r>
              <a:rPr lang="zh-TW" altLang="en-US" dirty="0" smtClean="0"/>
              <a:t>這類問題國外相較台灣多</a:t>
            </a:r>
            <a:endParaRPr lang="en-US" altLang="zh-TW" dirty="0" smtClean="0"/>
          </a:p>
          <a:p>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視乎已經造成資安界的震盪，但這其實是很常見的現象，因為對一個組織來說</a:t>
            </a:r>
            <a:r>
              <a:rPr lang="en-US" altLang="zh-TW" dirty="0" smtClean="0"/>
              <a:t>:</a:t>
            </a:r>
            <a:r>
              <a:rPr lang="zh-TW" altLang="en-US" dirty="0" smtClean="0"/>
              <a:t> </a:t>
            </a:r>
            <a:r>
              <a:rPr lang="en-US" altLang="zh-TW" dirty="0" smtClean="0"/>
              <a:t>0day</a:t>
            </a:r>
            <a:r>
              <a:rPr lang="zh-TW" altLang="en-US" dirty="0" smtClean="0"/>
              <a:t>、已知漏洞、或社交工程手段等其實只是基礎</a:t>
            </a:r>
            <a:r>
              <a:rPr lang="en-US" altLang="zh-TW" dirty="0" smtClean="0"/>
              <a:t>(</a:t>
            </a:r>
            <a:r>
              <a:rPr lang="zh-TW" altLang="en-US" dirty="0" smtClean="0"/>
              <a:t>震盪波、</a:t>
            </a:r>
            <a:r>
              <a:rPr lang="en-US" altLang="zh-TW" dirty="0" smtClean="0"/>
              <a:t>CIH)</a:t>
            </a:r>
          </a:p>
          <a:p>
            <a:pPr>
              <a:buNone/>
            </a:pPr>
            <a:r>
              <a:rPr lang="en-US" altLang="zh-TW" dirty="0" smtClean="0"/>
              <a:t>(P.S. </a:t>
            </a:r>
            <a:r>
              <a:rPr lang="zh-TW" altLang="en-US" dirty="0" smtClean="0"/>
              <a:t>漏洞挖掘</a:t>
            </a:r>
            <a:r>
              <a:rPr lang="en-US" altLang="zh-TW" dirty="0" smtClean="0"/>
              <a:t>-0day POC-payload</a:t>
            </a:r>
            <a:r>
              <a:rPr lang="zh-TW" altLang="en-US" dirty="0" smtClean="0"/>
              <a:t>設計</a:t>
            </a:r>
            <a:r>
              <a:rPr lang="en-US" altLang="zh-TW" dirty="0" smtClean="0"/>
              <a:t>-</a:t>
            </a:r>
            <a:r>
              <a:rPr lang="zh-TW" altLang="en-US" dirty="0" smtClean="0"/>
              <a:t>網路程式設計</a:t>
            </a:r>
            <a:r>
              <a:rPr lang="en-US" altLang="zh-TW" dirty="0" smtClean="0"/>
              <a:t>-</a:t>
            </a:r>
            <a:r>
              <a:rPr lang="zh-TW" altLang="en-US" dirty="0" smtClean="0"/>
              <a:t>肉雞或</a:t>
            </a:r>
            <a:r>
              <a:rPr lang="en-US" altLang="zh-TW" dirty="0" smtClean="0"/>
              <a:t>C&amp;C</a:t>
            </a:r>
            <a:r>
              <a:rPr lang="zh-TW" altLang="en-US" dirty="0" smtClean="0"/>
              <a:t>架設</a:t>
            </a:r>
            <a:r>
              <a:rPr lang="en-US" altLang="zh-TW" dirty="0" smtClean="0"/>
              <a:t>-</a:t>
            </a:r>
            <a:r>
              <a:rPr lang="zh-TW" altLang="en-US" dirty="0" smtClean="0"/>
              <a:t>加花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299</a:t>
            </a:fld>
            <a:endParaRPr lang="zh-TW" altLang="en-US"/>
          </a:p>
        </p:txBody>
      </p:sp>
      <p:sp>
        <p:nvSpPr>
          <p:cNvPr id="6" name="文字方塊 5"/>
          <p:cNvSpPr txBox="1"/>
          <p:nvPr/>
        </p:nvSpPr>
        <p:spPr>
          <a:xfrm>
            <a:off x="0" y="6488668"/>
            <a:ext cx="8448595" cy="369332"/>
          </a:xfrm>
          <a:prstGeom prst="rect">
            <a:avLst/>
          </a:prstGeom>
          <a:noFill/>
        </p:spPr>
        <p:txBody>
          <a:bodyPr wrap="none" rtlCol="0">
            <a:spAutoFit/>
          </a:bodyPr>
          <a:lstStyle/>
          <a:p>
            <a:r>
              <a:rPr lang="zh-TW" altLang="en-US" dirty="0" smtClean="0"/>
              <a:t>投影片已放在</a:t>
            </a:r>
            <a:r>
              <a:rPr lang="en-US" altLang="zh-TW" dirty="0" err="1" smtClean="0"/>
              <a:t>Github</a:t>
            </a:r>
            <a:r>
              <a:rPr lang="en-US" altLang="zh-TW" dirty="0" smtClean="0"/>
              <a:t>: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r>
              <a:rPr lang="en-US" altLang="zh-TW" dirty="0" smtClean="0"/>
              <a:t>Character</a:t>
            </a:r>
            <a:endParaRPr lang="en-US" altLang="zh-TW" dirty="0" smtClean="0"/>
          </a:p>
          <a:p>
            <a:pPr lvl="1"/>
            <a:r>
              <a:rPr lang="en-US" altLang="zh-TW" dirty="0" smtClean="0"/>
              <a:t>String</a:t>
            </a:r>
          </a:p>
          <a:p>
            <a:pPr lvl="2"/>
            <a:r>
              <a:rPr lang="en-US" altLang="zh-TW" dirty="0" smtClean="0"/>
              <a:t>C </a:t>
            </a:r>
            <a:r>
              <a:rPr lang="en-US" altLang="zh-TW" dirty="0" smtClean="0"/>
              <a:t>String</a:t>
            </a:r>
          </a:p>
          <a:p>
            <a:pPr lvl="2"/>
            <a:r>
              <a:rPr lang="en-US" altLang="zh-TW" dirty="0" smtClean="0"/>
              <a:t>Encoding</a:t>
            </a:r>
          </a:p>
          <a:p>
            <a:pPr lvl="3"/>
            <a:r>
              <a:rPr lang="en-US" altLang="zh-TW" dirty="0" smtClean="0"/>
              <a:t>Unicode</a:t>
            </a:r>
          </a:p>
          <a:p>
            <a:pPr lvl="3"/>
            <a:r>
              <a:rPr lang="en-US" altLang="zh-TW" dirty="0" err="1" smtClean="0"/>
              <a:t>Ascii</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31528</TotalTime>
  <Words>15937</Words>
  <Application>Microsoft Office PowerPoint</Application>
  <PresentationFormat>如螢幕大小 (4:3)</PresentationFormat>
  <Paragraphs>4241</Paragraphs>
  <Slides>299</Slides>
  <Notes>31</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299</vt:i4>
      </vt:variant>
    </vt:vector>
  </HeadingPairs>
  <TitlesOfParts>
    <vt:vector size="302" baseType="lpstr">
      <vt:lpstr>佈景主題1</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C語言程式設計-資料型態</vt:lpstr>
      <vt:lpstr>C語言程式設計-limits/sizeof</vt:lpstr>
      <vt:lpstr>C語言程式設計-資料型態</vt:lpstr>
      <vt:lpstr>C語言程式設計-資料型態</vt:lpstr>
      <vt:lpstr>C語言程式設計-資料型態</vt:lpstr>
      <vt:lpstr>C語言程式設計-陣列</vt:lpstr>
      <vt:lpstr>C語言程式設計-陣列問題</vt:lpstr>
      <vt:lpstr>C語言程式設計-指標</vt:lpstr>
      <vt:lpstr>C語言程式設計-資料型態/陣列/指標</vt:lpstr>
      <vt:lpstr>C語言程式設計-資料型態/陣列/指標</vt:lpstr>
      <vt:lpstr>C語言程式設計-字面值/位置</vt:lpstr>
      <vt:lpstr>C語言程式設計-字串</vt:lpstr>
      <vt:lpstr>C語言程式設計-typedef</vt:lpstr>
      <vt:lpstr>C語言程式設計-運算元</vt:lpstr>
      <vt:lpstr>C語言程式設計-運算元</vt:lpstr>
      <vt:lpstr>C語言程式設計-運算元</vt:lpstr>
      <vt:lpstr>C語言程式設計-型態轉換</vt:lpstr>
      <vt:lpstr>C語言程式設計-型態轉換</vt:lpstr>
      <vt:lpstr>C語言程式設計-型態轉換</vt:lpstr>
      <vt:lpstr>C語言程式設計-巨集定義</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C語言程式設計-迴圈</vt:lpstr>
      <vt:lpstr>C語言程式設計-迴圈</vt:lpstr>
      <vt:lpstr>C語言程式設計-迴圈</vt:lpstr>
      <vt:lpstr>C語言程式設計-迴圈</vt:lpstr>
      <vt:lpstr>C語言程式設計-函數</vt:lpstr>
      <vt:lpstr>C語言程式設計- 緩衝區溢位問題</vt:lpstr>
      <vt:lpstr>APIs</vt:lpstr>
      <vt:lpstr>結論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232</cp:revision>
  <dcterms:created xsi:type="dcterms:W3CDTF">2019-01-05T14:03:25Z</dcterms:created>
  <dcterms:modified xsi:type="dcterms:W3CDTF">2019-02-19T06:22:44Z</dcterms:modified>
</cp:coreProperties>
</file>